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11"/>
  </p:notesMasterIdLst>
  <p:handoutMasterIdLst>
    <p:handoutMasterId r:id="rId12"/>
  </p:handoutMasterIdLst>
  <p:sldIdLst>
    <p:sldId id="328" r:id="rId2"/>
    <p:sldId id="412" r:id="rId3"/>
    <p:sldId id="415" r:id="rId4"/>
    <p:sldId id="421" r:id="rId5"/>
    <p:sldId id="426" r:id="rId6"/>
    <p:sldId id="407" r:id="rId7"/>
    <p:sldId id="427" r:id="rId8"/>
    <p:sldId id="409" r:id="rId9"/>
    <p:sldId id="410" r:id="rId10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CC00"/>
    <a:srgbClr val="FF6600"/>
    <a:srgbClr val="D0BD30"/>
    <a:srgbClr val="C5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5" autoAdjust="0"/>
    <p:restoredTop sz="94343" autoAdjust="0"/>
  </p:normalViewPr>
  <p:slideViewPr>
    <p:cSldViewPr snapToGrid="0" snapToObjects="1">
      <p:cViewPr varScale="1">
        <p:scale>
          <a:sx n="115" d="100"/>
          <a:sy n="115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58788"/>
          </a:xfrm>
          <a:prstGeom prst="rect">
            <a:avLst/>
          </a:prstGeom>
        </p:spPr>
        <p:txBody>
          <a:bodyPr vert="horz" lIns="91403" tIns="45700" rIns="91403" bIns="4570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7" y="3"/>
            <a:ext cx="2971800" cy="458788"/>
          </a:xfrm>
          <a:prstGeom prst="rect">
            <a:avLst/>
          </a:prstGeom>
        </p:spPr>
        <p:txBody>
          <a:bodyPr vert="horz" lIns="91403" tIns="45700" rIns="91403" bIns="45700" rtlCol="0"/>
          <a:lstStyle>
            <a:lvl1pPr algn="r">
              <a:defRPr sz="1200"/>
            </a:lvl1pPr>
          </a:lstStyle>
          <a:p>
            <a:fld id="{295651BC-8F01-3343-8AB3-3B6F4D02134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7"/>
            <a:ext cx="2971800" cy="458787"/>
          </a:xfrm>
          <a:prstGeom prst="rect">
            <a:avLst/>
          </a:prstGeom>
        </p:spPr>
        <p:txBody>
          <a:bodyPr vert="horz" lIns="91403" tIns="45700" rIns="91403" bIns="4570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7" y="8685217"/>
            <a:ext cx="2971800" cy="458787"/>
          </a:xfrm>
          <a:prstGeom prst="rect">
            <a:avLst/>
          </a:prstGeom>
        </p:spPr>
        <p:txBody>
          <a:bodyPr vert="horz" lIns="91403" tIns="45700" rIns="91403" bIns="45700" rtlCol="0" anchor="b"/>
          <a:lstStyle>
            <a:lvl1pPr algn="r">
              <a:defRPr sz="1200"/>
            </a:lvl1pPr>
          </a:lstStyle>
          <a:p>
            <a:fld id="{482672CA-5BBC-6E4E-952C-0293DAAEA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82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58788"/>
          </a:xfrm>
          <a:prstGeom prst="rect">
            <a:avLst/>
          </a:prstGeom>
        </p:spPr>
        <p:txBody>
          <a:bodyPr vert="horz" lIns="91403" tIns="45700" rIns="91403" bIns="4570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7" y="3"/>
            <a:ext cx="2971800" cy="458788"/>
          </a:xfrm>
          <a:prstGeom prst="rect">
            <a:avLst/>
          </a:prstGeom>
        </p:spPr>
        <p:txBody>
          <a:bodyPr vert="horz" lIns="91403" tIns="45700" rIns="91403" bIns="45700" rtlCol="0"/>
          <a:lstStyle>
            <a:lvl1pPr algn="r">
              <a:defRPr sz="1200"/>
            </a:lvl1pPr>
          </a:lstStyle>
          <a:p>
            <a:fld id="{FD63BFAA-D3B4-C94A-9382-54772012AEF5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3" tIns="45700" rIns="91403" bIns="4570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03" tIns="45700" rIns="91403" bIns="4570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7"/>
            <a:ext cx="2971800" cy="458787"/>
          </a:xfrm>
          <a:prstGeom prst="rect">
            <a:avLst/>
          </a:prstGeom>
        </p:spPr>
        <p:txBody>
          <a:bodyPr vert="horz" lIns="91403" tIns="45700" rIns="91403" bIns="4570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7" y="8685217"/>
            <a:ext cx="2971800" cy="458787"/>
          </a:xfrm>
          <a:prstGeom prst="rect">
            <a:avLst/>
          </a:prstGeom>
        </p:spPr>
        <p:txBody>
          <a:bodyPr vert="horz" lIns="91403" tIns="45700" rIns="91403" bIns="45700" rtlCol="0" anchor="b"/>
          <a:lstStyle>
            <a:lvl1pPr algn="r">
              <a:defRPr sz="1200"/>
            </a:lvl1pPr>
          </a:lstStyle>
          <a:p>
            <a:fld id="{966B333B-CD7C-734B-8D50-D760CAE73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840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B333B-CD7C-734B-8D50-D760CAE733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85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B333B-CD7C-734B-8D50-D760CAE733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20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B333B-CD7C-734B-8D50-D760CAE733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56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Back pocket:  Slippage and impact..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B333B-CD7C-734B-8D50-D760CAE7330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20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146304" y="6391660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4960009"/>
            <a:ext cx="6400800" cy="567334"/>
          </a:xfrm>
        </p:spPr>
        <p:txBody>
          <a:bodyPr>
            <a:normAutofit/>
          </a:bodyPr>
          <a:lstStyle>
            <a:lvl1pPr marL="0" indent="0" algn="ctr">
              <a:buNone/>
              <a:defRPr sz="1400" b="1" cap="none" spc="141" baseline="0">
                <a:solidFill>
                  <a:schemeClr val="tx2"/>
                </a:solidFill>
              </a:defRPr>
            </a:lvl1pPr>
            <a:lvl2pPr marL="257175" indent="0" algn="ctr">
              <a:buNone/>
            </a:lvl2pPr>
            <a:lvl3pPr marL="514350" indent="0" algn="ctr">
              <a:buNone/>
            </a:lvl3pPr>
            <a:lvl4pPr marL="771525" indent="0" algn="ctr">
              <a:buNone/>
            </a:lvl4pPr>
            <a:lvl5pPr marL="1028700" indent="0" algn="ctr">
              <a:buNone/>
            </a:lvl5pPr>
            <a:lvl6pPr marL="1285875" indent="0" algn="ctr">
              <a:buNone/>
            </a:lvl6pPr>
            <a:lvl7pPr marL="1543050" indent="0" algn="ctr">
              <a:buNone/>
            </a:lvl7pPr>
            <a:lvl8pPr marL="1800225" indent="0" algn="ctr">
              <a:buNone/>
            </a:lvl8pPr>
            <a:lvl9pPr marL="20574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013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013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4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C11C00-7011-3440-BB4F-151B6C5631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2919488"/>
            <a:ext cx="7772400" cy="1752600"/>
          </a:xfrm>
        </p:spPr>
        <p:txBody>
          <a:bodyPr anchor="ctr" anchorCtr="0"/>
          <a:lstStyle>
            <a:lvl1pPr>
              <a:defRPr sz="2363">
                <a:solidFill>
                  <a:schemeClr val="accent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346" y="966654"/>
            <a:ext cx="7299308" cy="1101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9577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40DFF-E67A-44F4-A7E0-E20FF52E8FA7}" type="datetime1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11C00-7011-3440-BB4F-151B6C563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33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60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013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013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5"/>
            <a:ext cx="457200" cy="441325"/>
          </a:xfrm>
        </p:spPr>
        <p:txBody>
          <a:bodyPr/>
          <a:lstStyle/>
          <a:p>
            <a:fld id="{53C11C00-7011-3440-BB4F-151B6C5631B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C56D-3F56-44CF-BBEA-9984529EEF07}" type="datetime1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5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27337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7E663-6601-4C3A-AA55-24F5DC6EFFA6}" type="datetime1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6"/>
            <a:ext cx="457200" cy="441325"/>
          </a:xfrm>
        </p:spPr>
        <p:txBody>
          <a:bodyPr/>
          <a:lstStyle/>
          <a:p>
            <a:fld id="{53C11C00-7011-3440-BB4F-151B6C5631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>
            <a:noAutofit/>
          </a:bodyPr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5988677"/>
            <a:ext cx="2413103" cy="36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1305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900" b="1" cap="all" spc="141" baseline="0">
                <a:solidFill>
                  <a:schemeClr val="tx2"/>
                </a:solidFill>
              </a:defRPr>
            </a:lvl1pPr>
            <a:lvl2pPr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60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6CA1-F525-426B-A1D0-3CC1E5442649}" type="datetime1">
              <a:rPr lang="en-US" smtClean="0"/>
              <a:t>11/14/2018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013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013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4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C11C00-7011-3440-BB4F-151B6C5631B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2363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5988677"/>
            <a:ext cx="2413103" cy="36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9879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5263D90-923F-496B-A31E-6F48B5330C82}" type="datetime1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11C00-7011-3440-BB4F-151B6C5631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2" y="1575654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1406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1406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5988677"/>
            <a:ext cx="2413103" cy="36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0397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013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1238" b="1" dirty="0" smtClean="0">
                <a:solidFill>
                  <a:srgbClr val="FFFFFF"/>
                </a:solidFill>
              </a:defRPr>
            </a:lvl1pPr>
            <a:lvl2pPr>
              <a:buNone/>
              <a:defRPr sz="1125" b="1"/>
            </a:lvl2pPr>
            <a:lvl3pPr>
              <a:buNone/>
              <a:defRPr sz="1013" b="1"/>
            </a:lvl3pPr>
            <a:lvl4pPr>
              <a:buNone/>
              <a:defRPr sz="900" b="1"/>
            </a:lvl4pPr>
            <a:lvl5pPr>
              <a:buNone/>
              <a:defRPr sz="9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2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1238" b="1"/>
            </a:lvl1pPr>
            <a:lvl2pPr>
              <a:buNone/>
              <a:defRPr sz="1125" b="1"/>
            </a:lvl2pPr>
            <a:lvl3pPr>
              <a:buNone/>
              <a:defRPr sz="1013" b="1"/>
            </a:lvl3pPr>
            <a:lvl4pPr>
              <a:buNone/>
              <a:defRPr sz="900" b="1"/>
            </a:lvl4pPr>
            <a:lvl5pPr>
              <a:buNone/>
              <a:defRPr sz="9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6B423-DFE4-4739-9A87-F718BCF14150}" type="datetime1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013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013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20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3C11C00-7011-3440-BB4F-151B6C5631B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>
            <a:normAutofit/>
          </a:bodyPr>
          <a:lstStyle>
            <a:lvl1pPr>
              <a:defRPr sz="280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5988677"/>
            <a:ext cx="2413103" cy="36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289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9D46-E119-463F-A3C3-3E05FB9D2B07}" type="datetime1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4"/>
            <a:ext cx="457200" cy="441325"/>
          </a:xfrm>
        </p:spPr>
        <p:txBody>
          <a:bodyPr/>
          <a:lstStyle/>
          <a:p>
            <a:fld id="{53C11C00-7011-3440-BB4F-151B6C5631BC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5988677"/>
            <a:ext cx="2413103" cy="36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699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60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2523-7CAB-4EFF-90AA-150435D16B0E}" type="datetime1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3C11C00-7011-3440-BB4F-151B6C5631BC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5988677"/>
            <a:ext cx="2413103" cy="36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73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013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1238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4"/>
            <a:ext cx="2362200" cy="4144963"/>
          </a:xfrm>
        </p:spPr>
        <p:txBody>
          <a:bodyPr/>
          <a:lstStyle>
            <a:lvl1pPr marL="0" indent="0">
              <a:spcAft>
                <a:spcPts val="563"/>
              </a:spcAft>
              <a:buNone/>
              <a:defRPr sz="900">
                <a:solidFill>
                  <a:srgbClr val="FFFFFF"/>
                </a:solidFill>
              </a:defRPr>
            </a:lvl1pPr>
            <a:lvl2pPr>
              <a:buNone/>
              <a:defRPr sz="675"/>
            </a:lvl2pPr>
            <a:lvl3pPr>
              <a:buNone/>
              <a:defRPr sz="563"/>
            </a:lvl3pPr>
            <a:lvl4pPr>
              <a:buNone/>
              <a:defRPr sz="506"/>
            </a:lvl4pPr>
            <a:lvl5pPr>
              <a:buNone/>
              <a:defRPr sz="506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013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013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4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C11C00-7011-3440-BB4F-151B6C5631B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9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06EAE-6860-4A13-8E10-0C98E13BD8F7}" type="datetime1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249" y="6028906"/>
            <a:ext cx="2413103" cy="36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1122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013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013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013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42"/>
            <a:ext cx="457200" cy="441325"/>
          </a:xfrm>
        </p:spPr>
        <p:txBody>
          <a:bodyPr/>
          <a:lstStyle/>
          <a:p>
            <a:fld id="{53C11C00-7011-3440-BB4F-151B6C5631B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135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563"/>
              </a:spcAft>
              <a:buFontTx/>
              <a:buNone/>
              <a:defRPr sz="900">
                <a:solidFill>
                  <a:srgbClr val="FFFFFF"/>
                </a:solidFill>
              </a:defRPr>
            </a:lvl1pPr>
            <a:lvl2pPr>
              <a:defRPr sz="675"/>
            </a:lvl2pPr>
            <a:lvl3pPr>
              <a:defRPr sz="563"/>
            </a:lvl3pPr>
            <a:lvl4pPr>
              <a:defRPr sz="506"/>
            </a:lvl4pPr>
            <a:lvl5pPr>
              <a:defRPr sz="506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9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7F6E567-0A3C-4BEB-8236-2F702152E30E}" type="datetime1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249" y="6028906"/>
            <a:ext cx="2413103" cy="36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091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4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9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788">
                <a:solidFill>
                  <a:srgbClr val="FFFFFF"/>
                </a:solidFill>
              </a:defRPr>
            </a:lvl1pPr>
          </a:lstStyle>
          <a:p>
            <a:fld id="{33E1F796-F696-4D6A-9E62-DF8403670E3F}" type="datetime1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675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anchor="ctr" compatLnSpc="1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013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013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8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9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C11C00-7011-3440-BB4F-151B6C5631B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83486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/>
  <p:txStyles>
    <p:titleStyle>
      <a:lvl1pPr algn="ctr" rtl="0" eaLnBrk="1" latinLnBrk="0" hangingPunct="1">
        <a:spcBef>
          <a:spcPct val="0"/>
        </a:spcBef>
        <a:buNone/>
        <a:defRPr kumimoji="0" sz="28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154305" indent="-15430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519" kern="1200">
          <a:solidFill>
            <a:schemeClr val="tx1"/>
          </a:solidFill>
          <a:latin typeface="+mn-lt"/>
          <a:ea typeface="+mn-ea"/>
          <a:cs typeface="+mn-cs"/>
        </a:defRPr>
      </a:lvl1pPr>
      <a:lvl2pPr marL="308610" indent="-15430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1238" kern="1200">
          <a:solidFill>
            <a:schemeClr val="tx2"/>
          </a:solidFill>
          <a:latin typeface="+mn-lt"/>
          <a:ea typeface="+mn-ea"/>
          <a:cs typeface="+mn-cs"/>
        </a:defRPr>
      </a:lvl2pPr>
      <a:lvl3pPr marL="462915" indent="-128588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" indent="-128588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1125" kern="1200">
          <a:solidFill>
            <a:schemeClr val="tx2"/>
          </a:solidFill>
          <a:latin typeface="+mn-lt"/>
          <a:ea typeface="+mn-ea"/>
          <a:cs typeface="+mn-cs"/>
        </a:defRPr>
      </a:lvl4pPr>
      <a:lvl5pPr marL="771525" indent="-128588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925830" indent="-10287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080135" indent="-10287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183005" indent="-10287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310" indent="-10287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788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22, 2018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Executive Sponsors </a:t>
            </a:r>
            <a:r>
              <a:rPr lang="en-US" dirty="0" smtClean="0"/>
              <a:t>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93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7E663-6601-4C3A-AA55-24F5DC6EFFA6}" type="datetime1">
              <a:rPr lang="en-US" smtClean="0"/>
              <a:t>11/14/2018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11C00-7011-3440-BB4F-151B6C5631BC}" type="slidenum">
              <a:rPr lang="en-US" smtClean="0"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Status Dashboard</a:t>
            </a:r>
          </a:p>
          <a:p>
            <a:r>
              <a:rPr lang="en-US" dirty="0" smtClean="0"/>
              <a:t>Support Approach (Draft)</a:t>
            </a:r>
          </a:p>
          <a:p>
            <a:r>
              <a:rPr lang="en-US" dirty="0" smtClean="0"/>
              <a:t>Project Schedule</a:t>
            </a:r>
          </a:p>
          <a:p>
            <a:r>
              <a:rPr lang="en-US" dirty="0" smtClean="0"/>
              <a:t>Testing Entry / Exit Criteria</a:t>
            </a:r>
            <a:endParaRPr lang="en-US" dirty="0"/>
          </a:p>
          <a:p>
            <a:r>
              <a:rPr lang="en-US" dirty="0" smtClean="0"/>
              <a:t>Revised Information Flow</a:t>
            </a:r>
          </a:p>
          <a:p>
            <a:r>
              <a:rPr lang="en-US" dirty="0" smtClean="0"/>
              <a:t>Special Requests</a:t>
            </a:r>
          </a:p>
          <a:p>
            <a:r>
              <a:rPr lang="en-US" dirty="0" smtClean="0"/>
              <a:t>Customization / Interface Update</a:t>
            </a:r>
          </a:p>
          <a:p>
            <a:r>
              <a:rPr lang="en-US" dirty="0" smtClean="0"/>
              <a:t>Risks and Mitigation</a:t>
            </a:r>
          </a:p>
          <a:p>
            <a:r>
              <a:rPr lang="en-US" dirty="0" smtClean="0"/>
              <a:t>Action Items – Previous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96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Dashboard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11C00-7011-3440-BB4F-151B6C5631BC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27006381"/>
              </p:ext>
            </p:extLst>
          </p:nvPr>
        </p:nvGraphicFramePr>
        <p:xfrm>
          <a:off x="301624" y="1939428"/>
          <a:ext cx="8534528" cy="4393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660">
                  <a:extLst>
                    <a:ext uri="{9D8B030D-6E8A-4147-A177-3AD203B41FA5}">
                      <a16:colId xmlns:a16="http://schemas.microsoft.com/office/drawing/2014/main" val="3014028220"/>
                    </a:ext>
                  </a:extLst>
                </a:gridCol>
                <a:gridCol w="1503948">
                  <a:extLst>
                    <a:ext uri="{9D8B030D-6E8A-4147-A177-3AD203B41FA5}">
                      <a16:colId xmlns:a16="http://schemas.microsoft.com/office/drawing/2014/main" val="3094324900"/>
                    </a:ext>
                  </a:extLst>
                </a:gridCol>
                <a:gridCol w="1624971">
                  <a:extLst>
                    <a:ext uri="{9D8B030D-6E8A-4147-A177-3AD203B41FA5}">
                      <a16:colId xmlns:a16="http://schemas.microsoft.com/office/drawing/2014/main" val="2930396214"/>
                    </a:ext>
                  </a:extLst>
                </a:gridCol>
                <a:gridCol w="4455949">
                  <a:extLst>
                    <a:ext uri="{9D8B030D-6E8A-4147-A177-3AD203B41FA5}">
                      <a16:colId xmlns:a16="http://schemas.microsoft.com/office/drawing/2014/main" val="2563510592"/>
                    </a:ext>
                  </a:extLst>
                </a:gridCol>
              </a:tblGrid>
              <a:tr h="4701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Topic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Milestone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r>
                        <a:rPr lang="en-US" sz="1200" baseline="0" dirty="0" smtClean="0"/>
                        <a:t> Towards Milestone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Comments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4383270"/>
                  </a:ext>
                </a:extLst>
              </a:tr>
              <a:tr h="45912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Design / Test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Scripting ready 3/12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/>
                        <a:t>Testing and UAT preparations continue, with support from consultants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665652"/>
                  </a:ext>
                </a:extLst>
              </a:tr>
              <a:tr h="776977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Conversion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All tickets resolved by 4/13 for</a:t>
                      </a:r>
                      <a:r>
                        <a:rPr lang="en-US" sz="1100" baseline="0" dirty="0" smtClean="0"/>
                        <a:t> next conversion cycle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/>
                        <a:t>Managing scope for a targeted 85% accurate conversion run in April / May 2018</a:t>
                      </a:r>
                    </a:p>
                    <a:p>
                      <a:pPr marL="171450" indent="-171450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/>
                        <a:t>Continue to focus on working issues / closing tickets</a:t>
                      </a:r>
                      <a:endParaRPr lang="en-US" sz="11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7022901"/>
                  </a:ext>
                </a:extLst>
              </a:tr>
              <a:tr h="61125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Interfaces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Interfaces tested by Rice</a:t>
                      </a:r>
                      <a:r>
                        <a:rPr lang="en-US" sz="1100" baseline="0" dirty="0" smtClean="0"/>
                        <a:t> and r</a:t>
                      </a:r>
                      <a:r>
                        <a:rPr lang="en-US" sz="1100" dirty="0" smtClean="0"/>
                        <a:t>eady for UAT by 3/12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err="1" smtClean="0"/>
                        <a:t>Blackbaud</a:t>
                      </a:r>
                      <a:r>
                        <a:rPr lang="en-US" sz="1100" baseline="0" dirty="0" smtClean="0"/>
                        <a:t> resource onsite 3/5 for testing support</a:t>
                      </a:r>
                    </a:p>
                    <a:p>
                      <a:pPr marL="171450" indent="-171450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/>
                        <a:t>Interfaces being tested and prioritized for go-live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3677440"/>
                  </a:ext>
                </a:extLst>
              </a:tr>
              <a:tr h="50248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Reporting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Reporting design complete 3/9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/>
                        <a:t>After </a:t>
                      </a:r>
                      <a:r>
                        <a:rPr lang="en-US" sz="1100" baseline="0" dirty="0" err="1" smtClean="0"/>
                        <a:t>Blackbaud</a:t>
                      </a:r>
                      <a:r>
                        <a:rPr lang="en-US" sz="1100" baseline="0" dirty="0" smtClean="0"/>
                        <a:t> onsite, revised functional design delivered (under review)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4825664"/>
                  </a:ext>
                </a:extLst>
              </a:tr>
              <a:tr h="43884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Scope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N/A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Additional</a:t>
                      </a:r>
                      <a:r>
                        <a:rPr lang="en-US" sz="1100" baseline="0" dirty="0" smtClean="0"/>
                        <a:t> change orders continue to be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/>
                        <a:t>Changes are being prioritized for go-live criticality</a:t>
                      </a:r>
                      <a:endParaRPr 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5712934"/>
                  </a:ext>
                </a:extLst>
              </a:tr>
              <a:tr h="36641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Budget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N/A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Expenditures appear to be in line with approved funding</a:t>
                      </a:r>
                      <a:endParaRPr 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3029013"/>
                  </a:ext>
                </a:extLst>
              </a:tr>
              <a:tr h="329627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Technical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2/23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Load balancer upgrade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completed on time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0252223"/>
                  </a:ext>
                </a:extLst>
              </a:tr>
              <a:tr h="43884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Deployment Readiness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UAT</a:t>
                      </a:r>
                      <a:r>
                        <a:rPr lang="en-US" sz="1100" baseline="0" dirty="0" smtClean="0"/>
                        <a:t> 1 checkpoint by  </a:t>
                      </a:r>
                      <a:r>
                        <a:rPr lang="en-US" sz="1100" dirty="0" smtClean="0"/>
                        <a:t>4/13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Precision Partners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survey – responses being compiled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Checkpoint after first round of testing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8112298"/>
                  </a:ext>
                </a:extLst>
              </a:tr>
            </a:tbl>
          </a:graphicData>
        </a:graphic>
      </p:graphicFrame>
      <p:sp>
        <p:nvSpPr>
          <p:cNvPr id="18" name="Oval 59"/>
          <p:cNvSpPr>
            <a:spLocks noChangeArrowheads="1"/>
          </p:cNvSpPr>
          <p:nvPr/>
        </p:nvSpPr>
        <p:spPr bwMode="auto">
          <a:xfrm>
            <a:off x="3406815" y="2552010"/>
            <a:ext cx="228600" cy="2286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rgbClr val="000000"/>
            </a:solidFill>
            <a:round/>
            <a:headEnd/>
            <a:tailEnd type="none" w="lg" len="sm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Y</a:t>
            </a:r>
          </a:p>
        </p:txBody>
      </p:sp>
      <p:sp>
        <p:nvSpPr>
          <p:cNvPr id="19" name="Oval 59"/>
          <p:cNvSpPr>
            <a:spLocks noChangeArrowheads="1"/>
          </p:cNvSpPr>
          <p:nvPr/>
        </p:nvSpPr>
        <p:spPr bwMode="auto">
          <a:xfrm>
            <a:off x="3406815" y="3085950"/>
            <a:ext cx="228600" cy="2286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rgbClr val="000000"/>
            </a:solidFill>
            <a:round/>
            <a:headEnd/>
            <a:tailEnd type="none" w="lg" len="sm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en-US" sz="1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Y</a:t>
            </a:r>
            <a:endParaRPr lang="en-US" sz="10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Oval 59"/>
          <p:cNvSpPr>
            <a:spLocks noChangeArrowheads="1"/>
          </p:cNvSpPr>
          <p:nvPr/>
        </p:nvSpPr>
        <p:spPr bwMode="auto">
          <a:xfrm>
            <a:off x="3406815" y="4394685"/>
            <a:ext cx="228600" cy="228600"/>
          </a:xfrm>
          <a:prstGeom prst="ellipse">
            <a:avLst/>
          </a:prstGeom>
          <a:solidFill>
            <a:srgbClr val="FF0000"/>
          </a:solidFill>
          <a:ln w="12700" algn="ctr">
            <a:solidFill>
              <a:srgbClr val="000000"/>
            </a:solidFill>
            <a:round/>
            <a:headEnd/>
            <a:tailEnd type="none" w="lg" len="sm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06726" y="1583136"/>
            <a:ext cx="3708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OwlConnect</a:t>
            </a:r>
            <a:r>
              <a:rPr lang="en-US" dirty="0" smtClean="0"/>
              <a:t> Project Overall Status</a:t>
            </a:r>
            <a:endParaRPr lang="en-US" dirty="0"/>
          </a:p>
        </p:txBody>
      </p:sp>
      <p:sp>
        <p:nvSpPr>
          <p:cNvPr id="22" name="Oval 59"/>
          <p:cNvSpPr>
            <a:spLocks noChangeArrowheads="1"/>
          </p:cNvSpPr>
          <p:nvPr/>
        </p:nvSpPr>
        <p:spPr bwMode="auto">
          <a:xfrm>
            <a:off x="6471978" y="1649862"/>
            <a:ext cx="228600" cy="2286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rgbClr val="000000"/>
            </a:solidFill>
            <a:round/>
            <a:headEnd/>
            <a:tailEnd type="none" w="lg" len="sm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en-US" sz="1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Y</a:t>
            </a:r>
            <a:endParaRPr lang="en-US" sz="10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Oval 59"/>
          <p:cNvSpPr>
            <a:spLocks noChangeArrowheads="1"/>
          </p:cNvSpPr>
          <p:nvPr/>
        </p:nvSpPr>
        <p:spPr bwMode="auto">
          <a:xfrm>
            <a:off x="3406815" y="5253257"/>
            <a:ext cx="228600" cy="2286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rgbClr val="000000"/>
            </a:solidFill>
            <a:round/>
            <a:headEnd/>
            <a:tailEnd type="none" w="lg" len="sm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en-US" sz="1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Y</a:t>
            </a:r>
            <a:endParaRPr lang="en-US" sz="10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Oval 59"/>
          <p:cNvSpPr>
            <a:spLocks noChangeArrowheads="1"/>
          </p:cNvSpPr>
          <p:nvPr/>
        </p:nvSpPr>
        <p:spPr bwMode="auto">
          <a:xfrm>
            <a:off x="3406815" y="5621991"/>
            <a:ext cx="228600" cy="228600"/>
          </a:xfrm>
          <a:prstGeom prst="ellipse">
            <a:avLst/>
          </a:prstGeom>
          <a:solidFill>
            <a:schemeClr val="accent2">
              <a:lumMod val="75000"/>
              <a:lumOff val="25000"/>
            </a:schemeClr>
          </a:solidFill>
          <a:ln w="12700">
            <a:solidFill>
              <a:srgbClr val="000000"/>
            </a:solidFill>
            <a:round/>
            <a:headEnd/>
            <a:tailEnd type="none" w="lg" len="sm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en-US" sz="1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</a:t>
            </a:r>
            <a:endParaRPr lang="en-US" sz="1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Oval 59"/>
          <p:cNvSpPr>
            <a:spLocks noChangeArrowheads="1"/>
          </p:cNvSpPr>
          <p:nvPr/>
        </p:nvSpPr>
        <p:spPr bwMode="auto">
          <a:xfrm>
            <a:off x="3406815" y="3799546"/>
            <a:ext cx="228600" cy="2286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rgbClr val="000000"/>
            </a:solidFill>
            <a:round/>
            <a:headEnd/>
            <a:tailEnd type="none" w="lg" len="sm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Y</a:t>
            </a:r>
          </a:p>
        </p:txBody>
      </p:sp>
      <p:sp>
        <p:nvSpPr>
          <p:cNvPr id="17" name="Oval 59"/>
          <p:cNvSpPr>
            <a:spLocks noChangeArrowheads="1"/>
          </p:cNvSpPr>
          <p:nvPr/>
        </p:nvSpPr>
        <p:spPr bwMode="auto">
          <a:xfrm>
            <a:off x="3406815" y="4879052"/>
            <a:ext cx="228600" cy="2286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rgbClr val="000000"/>
            </a:solidFill>
            <a:round/>
            <a:headEnd/>
            <a:tailEnd type="none" w="lg" len="sm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Y</a:t>
            </a:r>
          </a:p>
        </p:txBody>
      </p:sp>
      <p:sp>
        <p:nvSpPr>
          <p:cNvPr id="23" name="Oval 59"/>
          <p:cNvSpPr>
            <a:spLocks noChangeArrowheads="1"/>
          </p:cNvSpPr>
          <p:nvPr/>
        </p:nvSpPr>
        <p:spPr bwMode="auto">
          <a:xfrm>
            <a:off x="3406815" y="6018441"/>
            <a:ext cx="228600" cy="228600"/>
          </a:xfrm>
          <a:prstGeom prst="ellipse">
            <a:avLst/>
          </a:prstGeom>
          <a:solidFill>
            <a:srgbClr val="33CC33"/>
          </a:solidFill>
          <a:ln w="12700">
            <a:solidFill>
              <a:srgbClr val="000000"/>
            </a:solidFill>
            <a:round/>
            <a:headEnd/>
            <a:tailEnd type="none" w="lg" len="sm"/>
          </a:ln>
          <a:effectLst/>
        </p:spPr>
        <p:txBody>
          <a:bodyPr wrap="none"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109712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712" y="2608087"/>
            <a:ext cx="7600000" cy="27523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Schedule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11C00-7011-3440-BB4F-151B6C5631BC}" type="slidenum">
              <a:rPr lang="en-US" smtClean="0"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646106"/>
            <a:ext cx="8503920" cy="1293847"/>
          </a:xfrm>
        </p:spPr>
        <p:txBody>
          <a:bodyPr/>
          <a:lstStyle/>
          <a:p>
            <a:pPr marL="0" indent="0" algn="ctr">
              <a:lnSpc>
                <a:spcPct val="114000"/>
              </a:lnSpc>
              <a:buNone/>
            </a:pPr>
            <a:r>
              <a:rPr lang="en-US" sz="1400" dirty="0" smtClean="0">
                <a:solidFill>
                  <a:schemeClr val="accent1"/>
                </a:solidFill>
              </a:rPr>
              <a:t>Go-live is scheduled for July 2018, following fiscal year-end close.  </a:t>
            </a:r>
            <a:endParaRPr lang="en-US" sz="1400" dirty="0">
              <a:solidFill>
                <a:schemeClr val="accent1"/>
              </a:solidFill>
            </a:endParaRPr>
          </a:p>
          <a:p>
            <a:pPr marL="0" indent="0" algn="ctr">
              <a:lnSpc>
                <a:spcPct val="114000"/>
              </a:lnSpc>
              <a:buNone/>
            </a:pPr>
            <a:r>
              <a:rPr lang="en-US" sz="1400" dirty="0" smtClean="0">
                <a:solidFill>
                  <a:schemeClr val="accent1"/>
                </a:solidFill>
              </a:rPr>
              <a:t>The project has entered the testing phase.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285232" y="3644227"/>
            <a:ext cx="292608" cy="170907"/>
          </a:xfrm>
          <a:prstGeom prst="rect">
            <a:avLst/>
          </a:prstGeom>
          <a:pattFill prst="dkUpDiag">
            <a:fgClr>
              <a:srgbClr val="C9A4E4"/>
            </a:fgClr>
            <a:bgClr>
              <a:schemeClr val="bg1"/>
            </a:bgClr>
          </a:pattFill>
          <a:ln w="1270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5772045" y="2798857"/>
            <a:ext cx="0" cy="2696845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  <a:alpha val="78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Isosceles Triangle 5"/>
          <p:cNvSpPr/>
          <p:nvPr/>
        </p:nvSpPr>
        <p:spPr>
          <a:xfrm>
            <a:off x="5641340" y="5432075"/>
            <a:ext cx="261410" cy="111131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178116" y="5969143"/>
            <a:ext cx="21755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Go / No-Go:  week of June 11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30391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1269" name="Rectangle 149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defTabSz="914400"/>
            <a:r>
              <a:rPr lang="en-US" altLang="en-US" dirty="0" smtClean="0"/>
              <a:t>Test Entry / Exit Criteria</a:t>
            </a:r>
            <a:endParaRPr lang="en-US" altLang="en-US" dirty="0"/>
          </a:p>
        </p:txBody>
      </p:sp>
      <p:graphicFrame>
        <p:nvGraphicFramePr>
          <p:cNvPr id="1541270" name="Group 15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71453767"/>
              </p:ext>
            </p:extLst>
          </p:nvPr>
        </p:nvGraphicFramePr>
        <p:xfrm>
          <a:off x="301625" y="1641475"/>
          <a:ext cx="8504102" cy="1933575"/>
        </p:xfrm>
        <a:graphic>
          <a:graphicData uri="http://schemas.openxmlformats.org/drawingml/2006/table">
            <a:tbl>
              <a:tblPr/>
              <a:tblGrid>
                <a:gridCol w="7177221">
                  <a:extLst>
                    <a:ext uri="{9D8B030D-6E8A-4147-A177-3AD203B41FA5}">
                      <a16:colId xmlns:a16="http://schemas.microsoft.com/office/drawing/2014/main" val="470657436"/>
                    </a:ext>
                  </a:extLst>
                </a:gridCol>
                <a:gridCol w="1326881">
                  <a:extLst>
                    <a:ext uri="{9D8B030D-6E8A-4147-A177-3AD203B41FA5}">
                      <a16:colId xmlns:a16="http://schemas.microsoft.com/office/drawing/2014/main" val="2433951953"/>
                    </a:ext>
                  </a:extLst>
                </a:gridCol>
              </a:tblGrid>
              <a:tr h="276225">
                <a:tc>
                  <a:txBody>
                    <a:bodyPr/>
                    <a:lstStyle>
                      <a:lvl1pPr algn="l">
                        <a:spcBef>
                          <a:spcPct val="10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ENTRANCE CRITERIA</a:t>
                      </a:r>
                    </a:p>
                  </a:txBody>
                  <a:tcPr marL="97930" marR="979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10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Status</a:t>
                      </a:r>
                    </a:p>
                  </a:txBody>
                  <a:tcPr marL="97930" marR="979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342884"/>
                  </a:ext>
                </a:extLst>
              </a:tr>
              <a:tr h="276225">
                <a:tc>
                  <a:txBody>
                    <a:bodyPr/>
                    <a:lstStyle>
                      <a:lvl1pPr algn="l">
                        <a:spcBef>
                          <a:spcPct val="10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Configuration/setups completed</a:t>
                      </a:r>
                    </a:p>
                  </a:txBody>
                  <a:tcPr marL="97930" marR="979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10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Y</a:t>
                      </a:r>
                    </a:p>
                  </a:txBody>
                  <a:tcPr marL="97930" marR="979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675002"/>
                  </a:ext>
                </a:extLst>
              </a:tr>
              <a:tr h="276225">
                <a:tc>
                  <a:txBody>
                    <a:bodyPr/>
                    <a:lstStyle>
                      <a:lvl1pPr algn="l">
                        <a:spcBef>
                          <a:spcPct val="10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Test instance created</a:t>
                      </a:r>
                    </a:p>
                  </a:txBody>
                  <a:tcPr marL="97930" marR="979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10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G</a:t>
                      </a:r>
                    </a:p>
                  </a:txBody>
                  <a:tcPr marL="97930" marR="979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554977"/>
                  </a:ext>
                </a:extLst>
              </a:tr>
              <a:tr h="276225">
                <a:tc>
                  <a:txBody>
                    <a:bodyPr/>
                    <a:lstStyle>
                      <a:lvl1pPr algn="l">
                        <a:spcBef>
                          <a:spcPct val="10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Interfaces ready for testing</a:t>
                      </a:r>
                    </a:p>
                  </a:txBody>
                  <a:tcPr marL="97930" marR="979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10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Y</a:t>
                      </a:r>
                    </a:p>
                  </a:txBody>
                  <a:tcPr marL="97930" marR="979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768443"/>
                  </a:ext>
                </a:extLst>
              </a:tr>
              <a:tr h="276225">
                <a:tc>
                  <a:txBody>
                    <a:bodyPr/>
                    <a:lstStyle>
                      <a:lvl1pPr algn="l">
                        <a:spcBef>
                          <a:spcPct val="10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Test condition Scripting &gt;90% complete</a:t>
                      </a:r>
                    </a:p>
                  </a:txBody>
                  <a:tcPr marL="97930" marR="979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10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Y</a:t>
                      </a:r>
                    </a:p>
                  </a:txBody>
                  <a:tcPr marL="97930" marR="979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596592"/>
                  </a:ext>
                </a:extLst>
              </a:tr>
              <a:tr h="276225">
                <a:tc>
                  <a:txBody>
                    <a:bodyPr/>
                    <a:lstStyle>
                      <a:lvl1pPr algn="l">
                        <a:spcBef>
                          <a:spcPct val="10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Functional and technical teams on standby for break-fix work</a:t>
                      </a:r>
                    </a:p>
                  </a:txBody>
                  <a:tcPr marL="97930" marR="979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10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Y</a:t>
                      </a:r>
                    </a:p>
                  </a:txBody>
                  <a:tcPr marL="97930" marR="979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815791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Required test data documented and set up for testing</a:t>
                      </a:r>
                    </a:p>
                  </a:txBody>
                  <a:tcPr marL="97930" marR="979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G</a:t>
                      </a:r>
                    </a:p>
                  </a:txBody>
                  <a:tcPr marL="97930" marR="979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28764"/>
                  </a:ext>
                </a:extLst>
              </a:tr>
            </a:tbl>
          </a:graphicData>
        </a:graphic>
      </p:graphicFrame>
      <p:graphicFrame>
        <p:nvGraphicFramePr>
          <p:cNvPr id="1541162" name="Group 42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432613373"/>
              </p:ext>
            </p:extLst>
          </p:nvPr>
        </p:nvGraphicFramePr>
        <p:xfrm>
          <a:off x="301625" y="3914775"/>
          <a:ext cx="8504103" cy="1944775"/>
        </p:xfrm>
        <a:graphic>
          <a:graphicData uri="http://schemas.openxmlformats.org/drawingml/2006/table">
            <a:tbl>
              <a:tblPr/>
              <a:tblGrid>
                <a:gridCol w="4615923">
                  <a:extLst>
                    <a:ext uri="{9D8B030D-6E8A-4147-A177-3AD203B41FA5}">
                      <a16:colId xmlns:a16="http://schemas.microsoft.com/office/drawing/2014/main" val="77792955"/>
                    </a:ext>
                  </a:extLst>
                </a:gridCol>
                <a:gridCol w="1198306">
                  <a:extLst>
                    <a:ext uri="{9D8B030D-6E8A-4147-A177-3AD203B41FA5}">
                      <a16:colId xmlns:a16="http://schemas.microsoft.com/office/drawing/2014/main" val="1582847931"/>
                    </a:ext>
                  </a:extLst>
                </a:gridCol>
                <a:gridCol w="1386329">
                  <a:extLst>
                    <a:ext uri="{9D8B030D-6E8A-4147-A177-3AD203B41FA5}">
                      <a16:colId xmlns:a16="http://schemas.microsoft.com/office/drawing/2014/main" val="1963655918"/>
                    </a:ext>
                  </a:extLst>
                </a:gridCol>
                <a:gridCol w="1303545">
                  <a:extLst>
                    <a:ext uri="{9D8B030D-6E8A-4147-A177-3AD203B41FA5}">
                      <a16:colId xmlns:a16="http://schemas.microsoft.com/office/drawing/2014/main" val="4079510131"/>
                    </a:ext>
                  </a:extLst>
                </a:gridCol>
              </a:tblGrid>
              <a:tr h="277825">
                <a:tc>
                  <a:txBody>
                    <a:bodyPr/>
                    <a:lstStyle>
                      <a:lvl1pPr algn="l">
                        <a:spcBef>
                          <a:spcPct val="10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EXIT CRITERIA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10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Target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10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Actual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10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OK?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027825"/>
                  </a:ext>
                </a:extLst>
              </a:tr>
              <a:tr h="277825">
                <a:tc>
                  <a:txBody>
                    <a:bodyPr/>
                    <a:lstStyle>
                      <a:lvl1pPr algn="l">
                        <a:spcBef>
                          <a:spcPct val="10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Successful execution of ‘required’ test conditions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10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&gt;90%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10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10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186952"/>
                  </a:ext>
                </a:extLst>
              </a:tr>
              <a:tr h="277825">
                <a:tc>
                  <a:txBody>
                    <a:bodyPr/>
                    <a:lstStyle>
                      <a:lvl1pPr algn="l">
                        <a:spcBef>
                          <a:spcPct val="10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Test results documented for executed scripts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10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10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10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439810"/>
                  </a:ext>
                </a:extLst>
              </a:tr>
              <a:tr h="277825">
                <a:tc>
                  <a:txBody>
                    <a:bodyPr/>
                    <a:lstStyle>
                      <a:lvl1pPr algn="l">
                        <a:spcBef>
                          <a:spcPct val="10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Overall script execution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10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  &gt;90%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10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10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818038"/>
                  </a:ext>
                </a:extLst>
              </a:tr>
              <a:tr h="277825">
                <a:tc>
                  <a:txBody>
                    <a:bodyPr/>
                    <a:lstStyle>
                      <a:lvl1pPr algn="l">
                        <a:spcBef>
                          <a:spcPct val="10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Open ‘Critical’ issues/work requests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10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&lt;10 / &lt;10%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10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10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886954"/>
                  </a:ext>
                </a:extLst>
              </a:tr>
              <a:tr h="277825">
                <a:tc>
                  <a:txBody>
                    <a:bodyPr/>
                    <a:lstStyle>
                      <a:lvl1pPr algn="l">
                        <a:spcBef>
                          <a:spcPct val="10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Testers participation according to schedule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10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  &gt;90%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10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10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049026"/>
                  </a:ext>
                </a:extLst>
              </a:tr>
              <a:tr h="277825">
                <a:tc>
                  <a:txBody>
                    <a:bodyPr/>
                    <a:lstStyle>
                      <a:lvl1pPr algn="l">
                        <a:spcBef>
                          <a:spcPct val="10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Acceptance of risk associated with outstanding issues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10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ＭＳ Ｐゴシック" panose="020B0600070205080204" pitchFamily="34" charset="-128"/>
                        </a:rPr>
                        <a:t> 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10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10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2pPr>
                      <a:lvl3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3pPr>
                      <a:lvl4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4pPr>
                      <a:lvl5pPr algn="l">
                        <a:spcBef>
                          <a:spcPct val="30000"/>
                        </a:spcBef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Book Antiqua" panose="02040602050305030304" pitchFamily="18" charset="0"/>
                        <a:defRPr sz="1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05220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11C00-7011-3440-BB4F-151B6C5631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8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ounded Rectangle 83"/>
          <p:cNvSpPr/>
          <p:nvPr/>
        </p:nvSpPr>
        <p:spPr>
          <a:xfrm>
            <a:off x="4939003" y="5663774"/>
            <a:ext cx="2261336" cy="558507"/>
          </a:xfrm>
          <a:prstGeom prst="roundRect">
            <a:avLst/>
          </a:prstGeom>
          <a:noFill/>
          <a:ln>
            <a:solidFill>
              <a:srgbClr val="FFC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7809" y="4663872"/>
            <a:ext cx="3148145" cy="12396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2896395" y="1563030"/>
            <a:ext cx="2528942" cy="267561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4" name="Elbow Connector 103"/>
          <p:cNvCxnSpPr>
            <a:stCxn id="95" idx="4"/>
            <a:endCxn id="6" idx="2"/>
          </p:cNvCxnSpPr>
          <p:nvPr/>
        </p:nvCxnSpPr>
        <p:spPr>
          <a:xfrm flipV="1">
            <a:off x="1866592" y="3426268"/>
            <a:ext cx="1672136" cy="759235"/>
          </a:xfrm>
          <a:prstGeom prst="bentConnector3">
            <a:avLst>
              <a:gd name="adj1" fmla="val 50816"/>
            </a:avLst>
          </a:prstGeom>
          <a:ln w="22225" cmpd="dbl">
            <a:solidFill>
              <a:srgbClr val="7030A0"/>
            </a:solidFill>
            <a:prstDash val="lgDash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215780" y="3622586"/>
            <a:ext cx="2522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"/>
            </a:pPr>
            <a:r>
              <a:rPr lang="en-US" sz="1000" dirty="0" smtClean="0"/>
              <a:t>Corporate Participation in Job Fairs, Events, and Recruiting</a:t>
            </a:r>
            <a:endParaRPr lang="en-US" sz="1000" dirty="0"/>
          </a:p>
        </p:txBody>
      </p:sp>
      <p:sp>
        <p:nvSpPr>
          <p:cNvPr id="135" name="TextBox 134"/>
          <p:cNvSpPr txBox="1"/>
          <p:nvPr/>
        </p:nvSpPr>
        <p:spPr>
          <a:xfrm>
            <a:off x="173970" y="2753635"/>
            <a:ext cx="21279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"/>
            </a:pPr>
            <a:r>
              <a:rPr lang="en-US" sz="1000" dirty="0" smtClean="0"/>
              <a:t>Linked Documents</a:t>
            </a:r>
            <a:endParaRPr lang="en-US" sz="1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/>
              <a:t>Revised Information Flow: </a:t>
            </a:r>
            <a:br>
              <a:rPr lang="en-US" sz="2400" dirty="0" smtClean="0"/>
            </a:br>
            <a:r>
              <a:rPr lang="en-US" sz="2400" dirty="0" smtClean="0"/>
              <a:t>Design Status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11C00-7011-3440-BB4F-151B6C5631BC}" type="slidenum">
              <a:rPr lang="en-US" smtClean="0"/>
              <a:t>6</a:t>
            </a:fld>
            <a:endParaRPr lang="en-US"/>
          </a:p>
        </p:txBody>
      </p:sp>
      <p:sp>
        <p:nvSpPr>
          <p:cNvPr id="5" name="Flowchart: Magnetic Disk 4"/>
          <p:cNvSpPr/>
          <p:nvPr/>
        </p:nvSpPr>
        <p:spPr>
          <a:xfrm>
            <a:off x="7575640" y="2771670"/>
            <a:ext cx="1280160" cy="384048"/>
          </a:xfrm>
          <a:prstGeom prst="flowChartMagneticDisk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Financial</a:t>
            </a:r>
            <a:endParaRPr lang="en-US" sz="1200" dirty="0"/>
          </a:p>
        </p:txBody>
      </p:sp>
      <p:sp>
        <p:nvSpPr>
          <p:cNvPr id="6" name="Flowchart: Magnetic Disk 5"/>
          <p:cNvSpPr/>
          <p:nvPr/>
        </p:nvSpPr>
        <p:spPr>
          <a:xfrm>
            <a:off x="3538728" y="3234244"/>
            <a:ext cx="1280160" cy="384048"/>
          </a:xfrm>
          <a:prstGeom prst="flowChartMagneticDisk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BB CRM</a:t>
            </a:r>
            <a:endParaRPr lang="en-US" dirty="0"/>
          </a:p>
        </p:txBody>
      </p:sp>
      <p:cxnSp>
        <p:nvCxnSpPr>
          <p:cNvPr id="8" name="Elbow Connector 7"/>
          <p:cNvCxnSpPr>
            <a:stCxn id="6" idx="4"/>
            <a:endCxn id="5" idx="2"/>
          </p:cNvCxnSpPr>
          <p:nvPr/>
        </p:nvCxnSpPr>
        <p:spPr>
          <a:xfrm flipV="1">
            <a:off x="4818888" y="2963694"/>
            <a:ext cx="2756752" cy="462574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339230" y="2977074"/>
            <a:ext cx="6303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"/>
            </a:pPr>
            <a:r>
              <a:rPr lang="en-US" sz="1000" dirty="0" smtClean="0"/>
              <a:t>Gifts</a:t>
            </a:r>
            <a:endParaRPr lang="en-US" sz="1000" strike="sngStrike" dirty="0"/>
          </a:p>
        </p:txBody>
      </p:sp>
      <p:sp>
        <p:nvSpPr>
          <p:cNvPr id="10" name="Flowchart: Magnetic Disk 9"/>
          <p:cNvSpPr/>
          <p:nvPr/>
        </p:nvSpPr>
        <p:spPr>
          <a:xfrm>
            <a:off x="7575640" y="4133664"/>
            <a:ext cx="1280160" cy="384048"/>
          </a:xfrm>
          <a:prstGeom prst="flowChartMagneticDisk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Financial Aid</a:t>
            </a:r>
            <a:endParaRPr lang="en-US" sz="1200" dirty="0"/>
          </a:p>
        </p:txBody>
      </p:sp>
      <p:sp>
        <p:nvSpPr>
          <p:cNvPr id="11" name="Flowchart: Magnetic Disk 10"/>
          <p:cNvSpPr/>
          <p:nvPr/>
        </p:nvSpPr>
        <p:spPr>
          <a:xfrm>
            <a:off x="7575640" y="4637820"/>
            <a:ext cx="1280160" cy="384048"/>
          </a:xfrm>
          <a:prstGeom prst="flowChartMagneticDisk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Payroll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13" name="Elbow Connector 12"/>
          <p:cNvCxnSpPr>
            <a:stCxn id="6" idx="3"/>
            <a:endCxn id="10" idx="2"/>
          </p:cNvCxnSpPr>
          <p:nvPr/>
        </p:nvCxnSpPr>
        <p:spPr>
          <a:xfrm rot="16200000" flipH="1">
            <a:off x="5523526" y="2273574"/>
            <a:ext cx="707396" cy="3396832"/>
          </a:xfrm>
          <a:prstGeom prst="bentConnector2">
            <a:avLst/>
          </a:prstGeom>
          <a:ln w="22225" cmpd="dbl">
            <a:solidFill>
              <a:srgbClr val="7030A0"/>
            </a:solidFill>
            <a:prstDash val="lgDash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246321" y="4128431"/>
            <a:ext cx="10839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 algn="r">
              <a:buFont typeface="Wingdings" panose="05000000000000000000" pitchFamily="2" charset="2"/>
              <a:buChar char=""/>
            </a:pPr>
            <a:r>
              <a:rPr lang="en-US" sz="1000" dirty="0" smtClean="0"/>
              <a:t>Scholarships</a:t>
            </a:r>
            <a:endParaRPr lang="en-US" sz="1000" dirty="0"/>
          </a:p>
        </p:txBody>
      </p:sp>
      <p:sp>
        <p:nvSpPr>
          <p:cNvPr id="24" name="Flowchart: Magnetic Disk 23"/>
          <p:cNvSpPr/>
          <p:nvPr/>
        </p:nvSpPr>
        <p:spPr>
          <a:xfrm>
            <a:off x="7575640" y="1493378"/>
            <a:ext cx="1280160" cy="384048"/>
          </a:xfrm>
          <a:prstGeom prst="flowChartMagneticDisk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Campus Call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5137537" y="5123854"/>
            <a:ext cx="21927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r">
              <a:buFont typeface="Wingdings" panose="05000000000000000000" pitchFamily="2" charset="2"/>
              <a:buChar char=""/>
            </a:pPr>
            <a:r>
              <a:rPr lang="en-US" sz="1000" dirty="0" smtClean="0"/>
              <a:t>Students /  Faculty, Staff</a:t>
            </a:r>
          </a:p>
        </p:txBody>
      </p:sp>
      <p:cxnSp>
        <p:nvCxnSpPr>
          <p:cNvPr id="35" name="Elbow Connector 34"/>
          <p:cNvCxnSpPr>
            <a:stCxn id="6" idx="3"/>
            <a:endCxn id="11" idx="2"/>
          </p:cNvCxnSpPr>
          <p:nvPr/>
        </p:nvCxnSpPr>
        <p:spPr>
          <a:xfrm rot="16200000" flipH="1">
            <a:off x="5271448" y="2525652"/>
            <a:ext cx="1211552" cy="3396832"/>
          </a:xfrm>
          <a:prstGeom prst="bentConnector2">
            <a:avLst/>
          </a:prstGeom>
          <a:ln w="22225" cmpd="dbl">
            <a:solidFill>
              <a:srgbClr val="7030A0"/>
            </a:solidFill>
            <a:prstDash val="lgDash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lowchart: Magnetic Disk 40"/>
          <p:cNvSpPr/>
          <p:nvPr/>
        </p:nvSpPr>
        <p:spPr>
          <a:xfrm>
            <a:off x="422331" y="1649226"/>
            <a:ext cx="1444752" cy="282235"/>
          </a:xfrm>
          <a:prstGeom prst="flowChartMagneticDisk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Sallyportal</a:t>
            </a:r>
            <a:endParaRPr lang="en-US" sz="1200" dirty="0"/>
          </a:p>
        </p:txBody>
      </p:sp>
      <p:sp>
        <p:nvSpPr>
          <p:cNvPr id="45" name="Flowchart: Magnetic Disk 44"/>
          <p:cNvSpPr/>
          <p:nvPr/>
        </p:nvSpPr>
        <p:spPr>
          <a:xfrm>
            <a:off x="3700695" y="2116841"/>
            <a:ext cx="1280160" cy="384048"/>
          </a:xfrm>
          <a:prstGeom prst="flowChartMagneticDisk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BBIS</a:t>
            </a:r>
            <a:endParaRPr lang="en-US" dirty="0"/>
          </a:p>
        </p:txBody>
      </p:sp>
      <p:sp>
        <p:nvSpPr>
          <p:cNvPr id="53" name="Right Arrow 52"/>
          <p:cNvSpPr/>
          <p:nvPr/>
        </p:nvSpPr>
        <p:spPr>
          <a:xfrm rot="7322832">
            <a:off x="3982102" y="2699793"/>
            <a:ext cx="500092" cy="3947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lowchart: Magnetic Disk 55"/>
          <p:cNvSpPr/>
          <p:nvPr/>
        </p:nvSpPr>
        <p:spPr>
          <a:xfrm>
            <a:off x="7520379" y="5865459"/>
            <a:ext cx="1294908" cy="347472"/>
          </a:xfrm>
          <a:prstGeom prst="flowChartMagneticDisk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Web Forms</a:t>
            </a:r>
          </a:p>
        </p:txBody>
      </p:sp>
      <p:cxnSp>
        <p:nvCxnSpPr>
          <p:cNvPr id="57" name="Elbow Connector 56"/>
          <p:cNvCxnSpPr>
            <a:stCxn id="56" idx="1"/>
            <a:endCxn id="146" idx="3"/>
          </p:cNvCxnSpPr>
          <p:nvPr/>
        </p:nvCxnSpPr>
        <p:spPr>
          <a:xfrm rot="16200000" flipV="1">
            <a:off x="7994429" y="5692055"/>
            <a:ext cx="339435" cy="7374"/>
          </a:xfrm>
          <a:prstGeom prst="bentConnector3">
            <a:avLst>
              <a:gd name="adj1" fmla="val 50000"/>
            </a:avLst>
          </a:prstGeom>
          <a:ln w="22225" cmpd="dbl">
            <a:solidFill>
              <a:srgbClr val="7030A0"/>
            </a:solidFill>
            <a:prstDash val="lg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lowchart: Magnetic Disk 60"/>
          <p:cNvSpPr/>
          <p:nvPr/>
        </p:nvSpPr>
        <p:spPr>
          <a:xfrm>
            <a:off x="421840" y="2988950"/>
            <a:ext cx="1444752" cy="347472"/>
          </a:xfrm>
          <a:prstGeom prst="flowChartMagneticDisk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</a:rPr>
              <a:t>OnBase</a:t>
            </a:r>
            <a:r>
              <a:rPr lang="en-US" sz="1200" dirty="0" smtClean="0">
                <a:solidFill>
                  <a:schemeClr val="bg1"/>
                </a:solidFill>
              </a:rPr>
              <a:t> - AE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9" name="Flowchart: Magnetic Disk 68"/>
          <p:cNvSpPr/>
          <p:nvPr/>
        </p:nvSpPr>
        <p:spPr>
          <a:xfrm>
            <a:off x="5450083" y="5757257"/>
            <a:ext cx="1280160" cy="384048"/>
          </a:xfrm>
          <a:prstGeom prst="flowChartMagneticDisk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Rice </a:t>
            </a:r>
            <a:r>
              <a:rPr lang="en-US" sz="1200" dirty="0" smtClean="0"/>
              <a:t>DW</a:t>
            </a:r>
            <a:endParaRPr lang="en-US" sz="1200" dirty="0"/>
          </a:p>
        </p:txBody>
      </p:sp>
      <p:cxnSp>
        <p:nvCxnSpPr>
          <p:cNvPr id="71" name="Elbow Connector 70"/>
          <p:cNvCxnSpPr>
            <a:stCxn id="69" idx="2"/>
            <a:endCxn id="58" idx="3"/>
          </p:cNvCxnSpPr>
          <p:nvPr/>
        </p:nvCxnSpPr>
        <p:spPr>
          <a:xfrm rot="10800000">
            <a:off x="3721531" y="4193977"/>
            <a:ext cx="1728553" cy="1755305"/>
          </a:xfrm>
          <a:prstGeom prst="bentConnector2">
            <a:avLst/>
          </a:prstGeom>
          <a:ln w="19050">
            <a:solidFill>
              <a:srgbClr val="6A6A34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726535" y="5707562"/>
            <a:ext cx="17235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171450" indent="-171450">
              <a:buFont typeface="Wingdings" panose="05000000000000000000" pitchFamily="2" charset="2"/>
              <a:buChar char=""/>
              <a:defRPr sz="1000"/>
            </a:lvl1pPr>
          </a:lstStyle>
          <a:p>
            <a:r>
              <a:rPr lang="en-US" dirty="0"/>
              <a:t>Pres Partner Dashboard</a:t>
            </a:r>
          </a:p>
        </p:txBody>
      </p:sp>
      <p:cxnSp>
        <p:nvCxnSpPr>
          <p:cNvPr id="90" name="Elbow Connector 89"/>
          <p:cNvCxnSpPr>
            <a:stCxn id="6" idx="4"/>
            <a:endCxn id="24" idx="2"/>
          </p:cNvCxnSpPr>
          <p:nvPr/>
        </p:nvCxnSpPr>
        <p:spPr>
          <a:xfrm flipV="1">
            <a:off x="4818888" y="1685402"/>
            <a:ext cx="2756752" cy="1740866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Flowchart: Magnetic Disk 94"/>
          <p:cNvSpPr/>
          <p:nvPr/>
        </p:nvSpPr>
        <p:spPr>
          <a:xfrm>
            <a:off x="421840" y="4011767"/>
            <a:ext cx="1444752" cy="347472"/>
          </a:xfrm>
          <a:prstGeom prst="flowChartMagneticDisk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Handshake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107" name="Elbow Connector 106"/>
          <p:cNvCxnSpPr>
            <a:stCxn id="61" idx="4"/>
            <a:endCxn id="6" idx="2"/>
          </p:cNvCxnSpPr>
          <p:nvPr/>
        </p:nvCxnSpPr>
        <p:spPr>
          <a:xfrm>
            <a:off x="1866592" y="3162686"/>
            <a:ext cx="1672136" cy="263582"/>
          </a:xfrm>
          <a:prstGeom prst="bentConnector3">
            <a:avLst>
              <a:gd name="adj1" fmla="val 50000"/>
            </a:avLst>
          </a:prstGeom>
          <a:ln w="22225" cmpd="dbl">
            <a:solidFill>
              <a:srgbClr val="7030A0"/>
            </a:solidFill>
            <a:prstDash val="lgDash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Elbow Connector 122"/>
          <p:cNvCxnSpPr>
            <a:stCxn id="14" idx="4"/>
            <a:endCxn id="6" idx="2"/>
          </p:cNvCxnSpPr>
          <p:nvPr/>
        </p:nvCxnSpPr>
        <p:spPr>
          <a:xfrm>
            <a:off x="1998467" y="2255341"/>
            <a:ext cx="1540261" cy="1170927"/>
          </a:xfrm>
          <a:prstGeom prst="bentConnector3">
            <a:avLst>
              <a:gd name="adj1" fmla="val 46456"/>
            </a:avLst>
          </a:prstGeom>
          <a:ln w="22225" cmpd="dbl">
            <a:solidFill>
              <a:srgbClr val="7030A0"/>
            </a:solidFill>
            <a:prstDash val="lgDash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6150496" y="1480152"/>
            <a:ext cx="1444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"/>
            </a:pPr>
            <a:r>
              <a:rPr lang="en-US" sz="1000" dirty="0" smtClean="0"/>
              <a:t>Gifts / Bio Updates</a:t>
            </a:r>
            <a:endParaRPr lang="en-US" sz="1000" dirty="0"/>
          </a:p>
        </p:txBody>
      </p:sp>
      <p:sp>
        <p:nvSpPr>
          <p:cNvPr id="127" name="TextBox 126"/>
          <p:cNvSpPr txBox="1"/>
          <p:nvPr/>
        </p:nvSpPr>
        <p:spPr>
          <a:xfrm>
            <a:off x="6150496" y="1644744"/>
            <a:ext cx="14430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171450" indent="-171450">
              <a:buFont typeface="Wingdings" panose="05000000000000000000" pitchFamily="2" charset="2"/>
              <a:buChar char=""/>
              <a:defRPr sz="1000"/>
            </a:lvl1pPr>
          </a:lstStyle>
          <a:p>
            <a:r>
              <a:rPr lang="en-US" dirty="0"/>
              <a:t>Alumni, Faculty, Parents</a:t>
            </a:r>
          </a:p>
        </p:txBody>
      </p:sp>
      <p:cxnSp>
        <p:nvCxnSpPr>
          <p:cNvPr id="128" name="Elbow Connector 127"/>
          <p:cNvCxnSpPr>
            <a:stCxn id="6" idx="3"/>
            <a:endCxn id="146" idx="2"/>
          </p:cNvCxnSpPr>
          <p:nvPr/>
        </p:nvCxnSpPr>
        <p:spPr>
          <a:xfrm rot="16200000" flipH="1">
            <a:off x="5019370" y="2777730"/>
            <a:ext cx="1715708" cy="3396832"/>
          </a:xfrm>
          <a:prstGeom prst="bentConnector2">
            <a:avLst/>
          </a:prstGeom>
          <a:ln w="22225" cmpd="dbl">
            <a:solidFill>
              <a:srgbClr val="7030A0"/>
            </a:solidFill>
            <a:prstDash val="lgDash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5895264" y="4627943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 algn="r">
              <a:buFont typeface="Wingdings" panose="05000000000000000000" pitchFamily="2" charset="2"/>
              <a:buChar char=""/>
            </a:pPr>
            <a:r>
              <a:rPr lang="en-US" sz="1000" dirty="0" smtClean="0"/>
              <a:t>Payroll Deductions</a:t>
            </a:r>
            <a:endParaRPr lang="en-US" sz="1000" dirty="0"/>
          </a:p>
        </p:txBody>
      </p:sp>
      <p:sp>
        <p:nvSpPr>
          <p:cNvPr id="146" name="Flowchart: Magnetic Disk 145"/>
          <p:cNvSpPr/>
          <p:nvPr/>
        </p:nvSpPr>
        <p:spPr>
          <a:xfrm>
            <a:off x="7575640" y="5141976"/>
            <a:ext cx="1280160" cy="384048"/>
          </a:xfrm>
          <a:prstGeom prst="flowChartMagneticDisk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Master Data</a:t>
            </a:r>
            <a:endParaRPr lang="en-US" sz="1200" dirty="0"/>
          </a:p>
        </p:txBody>
      </p:sp>
      <p:sp>
        <p:nvSpPr>
          <p:cNvPr id="148" name="TextBox 147"/>
          <p:cNvSpPr txBox="1"/>
          <p:nvPr/>
        </p:nvSpPr>
        <p:spPr>
          <a:xfrm>
            <a:off x="6339230" y="2692880"/>
            <a:ext cx="7441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171450" indent="-171450" algn="r">
              <a:buFont typeface="Wingdings" panose="05000000000000000000" pitchFamily="2" charset="2"/>
              <a:buChar char=""/>
              <a:defRPr sz="1000"/>
            </a:lvl1pPr>
          </a:lstStyle>
          <a:p>
            <a:r>
              <a:rPr lang="en-US" dirty="0"/>
              <a:t>Funds 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7178602" y="366178"/>
            <a:ext cx="1710706" cy="84863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3" name="Straight Connector 152"/>
          <p:cNvCxnSpPr/>
          <p:nvPr/>
        </p:nvCxnSpPr>
        <p:spPr>
          <a:xfrm>
            <a:off x="7260355" y="751598"/>
            <a:ext cx="421589" cy="0"/>
          </a:xfrm>
          <a:prstGeom prst="line">
            <a:avLst/>
          </a:prstGeom>
          <a:ln w="22225" cmpd="dbl">
            <a:solidFill>
              <a:srgbClr val="7030A0"/>
            </a:solidFill>
            <a:prstDash val="lg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7260355" y="913252"/>
            <a:ext cx="421589" cy="0"/>
          </a:xfrm>
          <a:prstGeom prst="line">
            <a:avLst/>
          </a:prstGeom>
          <a:ln w="19050">
            <a:solidFill>
              <a:srgbClr val="6A6A34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7260355" y="1083713"/>
            <a:ext cx="421589" cy="0"/>
          </a:xfrm>
          <a:prstGeom prst="line">
            <a:avLst/>
          </a:prstGeom>
          <a:ln w="19050">
            <a:solidFill>
              <a:srgbClr val="00B050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7834221" y="366178"/>
            <a:ext cx="3994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u="sng" dirty="0" smtClean="0"/>
              <a:t>Key</a:t>
            </a:r>
            <a:endParaRPr lang="en-US" sz="1000" u="sng" dirty="0"/>
          </a:p>
        </p:txBody>
      </p:sp>
      <p:sp>
        <p:nvSpPr>
          <p:cNvPr id="158" name="TextBox 157"/>
          <p:cNvSpPr txBox="1"/>
          <p:nvPr/>
        </p:nvSpPr>
        <p:spPr>
          <a:xfrm>
            <a:off x="7753899" y="643876"/>
            <a:ext cx="9781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One way: to CRM</a:t>
            </a:r>
            <a:endParaRPr lang="en-US" sz="800" dirty="0"/>
          </a:p>
        </p:txBody>
      </p:sp>
      <p:sp>
        <p:nvSpPr>
          <p:cNvPr id="159" name="TextBox 158"/>
          <p:cNvSpPr txBox="1"/>
          <p:nvPr/>
        </p:nvSpPr>
        <p:spPr>
          <a:xfrm>
            <a:off x="7753899" y="805530"/>
            <a:ext cx="11079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One way: from CRM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7753899" y="975991"/>
            <a:ext cx="5822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Two </a:t>
            </a:r>
            <a:r>
              <a:rPr lang="en-US" sz="800" dirty="0"/>
              <a:t>way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471077" y="2500889"/>
            <a:ext cx="1444109" cy="3120299"/>
          </a:xfrm>
          <a:prstGeom prst="roundRect">
            <a:avLst/>
          </a:prstGeom>
          <a:noFill/>
          <a:ln>
            <a:solidFill>
              <a:schemeClr val="accent1">
                <a:shade val="50000"/>
                <a:alpha val="5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" rtlCol="0" anchor="t" anchorCtr="0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7877326" y="2478158"/>
            <a:ext cx="6767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Banner</a:t>
            </a:r>
            <a:endParaRPr lang="en-US" sz="1000" b="1" dirty="0"/>
          </a:p>
        </p:txBody>
      </p:sp>
      <p:pic>
        <p:nvPicPr>
          <p:cNvPr id="68" name="Content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302" y="1680490"/>
            <a:ext cx="2172443" cy="327811"/>
          </a:xfrm>
          <a:prstGeom prst="rect">
            <a:avLst/>
          </a:prstGeom>
        </p:spPr>
      </p:pic>
      <p:sp>
        <p:nvSpPr>
          <p:cNvPr id="67" name="Flowchart: Magnetic Disk 66"/>
          <p:cNvSpPr/>
          <p:nvPr/>
        </p:nvSpPr>
        <p:spPr>
          <a:xfrm>
            <a:off x="7575640" y="3629508"/>
            <a:ext cx="1280160" cy="384048"/>
          </a:xfrm>
          <a:prstGeom prst="flowChartMagneticDisk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Sponsored Research</a:t>
            </a:r>
            <a:endParaRPr lang="en-US" sz="1100" dirty="0">
              <a:solidFill>
                <a:schemeClr val="bg1"/>
              </a:solidFill>
            </a:endParaRPr>
          </a:p>
        </p:txBody>
      </p:sp>
      <p:cxnSp>
        <p:nvCxnSpPr>
          <p:cNvPr id="72" name="Elbow Connector 71"/>
          <p:cNvCxnSpPr>
            <a:stCxn id="6" idx="3"/>
            <a:endCxn id="67" idx="2"/>
          </p:cNvCxnSpPr>
          <p:nvPr/>
        </p:nvCxnSpPr>
        <p:spPr>
          <a:xfrm rot="16200000" flipH="1">
            <a:off x="5775604" y="2021496"/>
            <a:ext cx="203240" cy="3396832"/>
          </a:xfrm>
          <a:prstGeom prst="bentConnector2">
            <a:avLst/>
          </a:prstGeom>
          <a:ln w="22225" cmpd="dbl">
            <a:solidFill>
              <a:srgbClr val="7030A0"/>
            </a:solidFill>
            <a:prstDash val="lgDash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378471" y="2388849"/>
            <a:ext cx="10502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171450" indent="-171450">
              <a:buFont typeface="Wingdings" panose="05000000000000000000" pitchFamily="2" charset="2"/>
              <a:buChar char=""/>
              <a:defRPr sz="1000"/>
            </a:lvl1pPr>
          </a:lstStyle>
          <a:p>
            <a:r>
              <a:rPr lang="en-US" dirty="0" smtClean="0"/>
              <a:t>Bio Updates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5816716" y="3610689"/>
            <a:ext cx="15135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 algn="r">
              <a:buFont typeface="Wingdings" panose="05000000000000000000" pitchFamily="2" charset="2"/>
              <a:buChar char=""/>
            </a:pPr>
            <a:r>
              <a:rPr lang="en-US" sz="1000" dirty="0" smtClean="0"/>
              <a:t>Sponsored Research</a:t>
            </a:r>
            <a:endParaRPr lang="en-US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290948" y="2116841"/>
            <a:ext cx="1707519" cy="276999"/>
          </a:xfrm>
          <a:prstGeom prst="flowChartMagneticDisk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2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Current SQL Database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144707" y="1931461"/>
            <a:ext cx="1" cy="185380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8" name="Flowchart: Magnetic Disk 57"/>
          <p:cNvSpPr/>
          <p:nvPr/>
        </p:nvSpPr>
        <p:spPr>
          <a:xfrm>
            <a:off x="3081450" y="3809928"/>
            <a:ext cx="1280160" cy="384048"/>
          </a:xfrm>
          <a:prstGeom prst="flowChartMagneticDisk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BB DW</a:t>
            </a:r>
            <a:endParaRPr lang="en-US" dirty="0"/>
          </a:p>
        </p:txBody>
      </p:sp>
      <p:cxnSp>
        <p:nvCxnSpPr>
          <p:cNvPr id="59" name="Elbow Connector 58"/>
          <p:cNvCxnSpPr>
            <a:stCxn id="58" idx="1"/>
            <a:endCxn id="6" idx="3"/>
          </p:cNvCxnSpPr>
          <p:nvPr/>
        </p:nvCxnSpPr>
        <p:spPr>
          <a:xfrm rot="5400000" flipH="1" flipV="1">
            <a:off x="3854351" y="3485471"/>
            <a:ext cx="191636" cy="457278"/>
          </a:xfrm>
          <a:prstGeom prst="bentConnector3">
            <a:avLst>
              <a:gd name="adj1" fmla="val 50000"/>
            </a:avLst>
          </a:prstGeom>
          <a:ln w="19050">
            <a:solidFill>
              <a:srgbClr val="6A6A34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96309" y="4663872"/>
            <a:ext cx="317327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171450" indent="-171450">
              <a:buFont typeface="Wingdings" panose="05000000000000000000" pitchFamily="2" charset="2"/>
              <a:buChar char=""/>
              <a:defRPr sz="1100">
                <a:ln w="3175">
                  <a:solidFill>
                    <a:srgbClr val="FFFF00"/>
                  </a:solidFill>
                </a:ln>
                <a:solidFill>
                  <a:srgbClr val="FFC000"/>
                </a:solidFill>
                <a:effectLst/>
              </a:defRPr>
            </a:lvl1pPr>
          </a:lstStyle>
          <a:p>
            <a:pPr marL="0" indent="0">
              <a:buNone/>
            </a:pPr>
            <a:r>
              <a:rPr lang="en-US" sz="1200" b="1" u="sng" dirty="0" smtClean="0">
                <a:ln w="3175">
                  <a:noFill/>
                </a:ln>
                <a:solidFill>
                  <a:schemeClr val="tx1"/>
                </a:solidFill>
              </a:rPr>
              <a:t>Key:</a:t>
            </a:r>
            <a:endParaRPr lang="en-US" sz="1200" b="1" u="sng" dirty="0">
              <a:ln w="3175">
                <a:noFill/>
              </a:ln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ln w="3175">
                  <a:noFill/>
                </a:ln>
                <a:solidFill>
                  <a:schemeClr val="tx1"/>
                </a:solidFill>
              </a:rPr>
              <a:t>Being Tested</a:t>
            </a:r>
            <a:endParaRPr lang="en-US" sz="1200" dirty="0">
              <a:ln w="3175">
                <a:noFill/>
              </a:ln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ln w="3175">
                  <a:noFill/>
                </a:ln>
                <a:solidFill>
                  <a:schemeClr val="tx1"/>
                </a:solidFill>
              </a:rPr>
              <a:t>Issues Found</a:t>
            </a:r>
          </a:p>
          <a:p>
            <a:pPr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ln w="3175">
                  <a:noFill/>
                </a:ln>
                <a:solidFill>
                  <a:schemeClr val="tx1"/>
                </a:solidFill>
              </a:rPr>
              <a:t>Not yet designed</a:t>
            </a:r>
            <a:endParaRPr lang="en-US" sz="1200" dirty="0">
              <a:ln w="3175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462607" y="5205961"/>
            <a:ext cx="2761488" cy="300053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ounded Rectangle 69"/>
          <p:cNvSpPr/>
          <p:nvPr/>
        </p:nvSpPr>
        <p:spPr>
          <a:xfrm>
            <a:off x="462607" y="5535783"/>
            <a:ext cx="2776304" cy="272889"/>
          </a:xfrm>
          <a:prstGeom prst="roundRect">
            <a:avLst/>
          </a:prstGeom>
          <a:noFill/>
          <a:ln>
            <a:solidFill>
              <a:srgbClr val="FFC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ounded Rectangle 75"/>
          <p:cNvSpPr/>
          <p:nvPr/>
        </p:nvSpPr>
        <p:spPr>
          <a:xfrm>
            <a:off x="466794" y="4937948"/>
            <a:ext cx="2776304" cy="272889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ounded Rectangle 63"/>
          <p:cNvSpPr/>
          <p:nvPr/>
        </p:nvSpPr>
        <p:spPr>
          <a:xfrm>
            <a:off x="5969968" y="1356933"/>
            <a:ext cx="2945218" cy="841701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ounded Rectangle 72"/>
          <p:cNvSpPr/>
          <p:nvPr/>
        </p:nvSpPr>
        <p:spPr>
          <a:xfrm>
            <a:off x="5969968" y="2442905"/>
            <a:ext cx="2945218" cy="745905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ounded Rectangle 73"/>
          <p:cNvSpPr/>
          <p:nvPr/>
        </p:nvSpPr>
        <p:spPr>
          <a:xfrm>
            <a:off x="5566142" y="3592189"/>
            <a:ext cx="3349044" cy="435882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ounded Rectangle 76"/>
          <p:cNvSpPr/>
          <p:nvPr/>
        </p:nvSpPr>
        <p:spPr>
          <a:xfrm>
            <a:off x="5559806" y="5090348"/>
            <a:ext cx="3355380" cy="496943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ounded Rectangle 78"/>
          <p:cNvSpPr/>
          <p:nvPr/>
        </p:nvSpPr>
        <p:spPr>
          <a:xfrm>
            <a:off x="222120" y="2716517"/>
            <a:ext cx="2034195" cy="816881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27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Requests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7E663-6601-4C3A-AA55-24F5DC6EFFA6}" type="datetime1">
              <a:rPr lang="en-US" smtClean="0"/>
              <a:t>11/14/2018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11C00-7011-3440-BB4F-151B6C5631BC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68781588"/>
              </p:ext>
            </p:extLst>
          </p:nvPr>
        </p:nvGraphicFramePr>
        <p:xfrm>
          <a:off x="301625" y="1759186"/>
          <a:ext cx="8504238" cy="3549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9808">
                  <a:extLst>
                    <a:ext uri="{9D8B030D-6E8A-4147-A177-3AD203B41FA5}">
                      <a16:colId xmlns:a16="http://schemas.microsoft.com/office/drawing/2014/main" val="3743854397"/>
                    </a:ext>
                  </a:extLst>
                </a:gridCol>
                <a:gridCol w="2156346">
                  <a:extLst>
                    <a:ext uri="{9D8B030D-6E8A-4147-A177-3AD203B41FA5}">
                      <a16:colId xmlns:a16="http://schemas.microsoft.com/office/drawing/2014/main" val="3880020074"/>
                    </a:ext>
                  </a:extLst>
                </a:gridCol>
                <a:gridCol w="1668084">
                  <a:extLst>
                    <a:ext uri="{9D8B030D-6E8A-4147-A177-3AD203B41FA5}">
                      <a16:colId xmlns:a16="http://schemas.microsoft.com/office/drawing/2014/main" val="3738036090"/>
                    </a:ext>
                  </a:extLst>
                </a:gridCol>
              </a:tblGrid>
              <a:tr h="28782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Request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Cost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849883"/>
                  </a:ext>
                </a:extLst>
              </a:tr>
              <a:tr h="28782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 Warehouse</a:t>
                      </a:r>
                      <a:r>
                        <a:rPr lang="en-US" sz="1200" baseline="0" dirty="0" smtClean="0"/>
                        <a:t> Extension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One time, $15k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 request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078268"/>
                  </a:ext>
                </a:extLst>
              </a:tr>
              <a:tr h="28782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Possible plug-in</a:t>
                      </a:r>
                      <a:r>
                        <a:rPr lang="en-US" sz="1200" baseline="0" dirty="0" smtClean="0"/>
                        <a:t> for 2 factor authentication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$20K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 request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05691"/>
                  </a:ext>
                </a:extLst>
              </a:tr>
              <a:tr h="28782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Reporting design onsite closeout (2 onsite)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40 hours no cost to 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Approved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3295925"/>
                  </a:ext>
                </a:extLst>
              </a:tr>
              <a:tr h="28782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Bing</a:t>
                      </a:r>
                      <a:r>
                        <a:rPr lang="en-US" sz="1200" baseline="0" dirty="0" smtClean="0"/>
                        <a:t> maps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$ 120 / year for 3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Open request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244083"/>
                  </a:ext>
                </a:extLst>
              </a:tr>
              <a:tr h="28782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Custom Name Formats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$ 5,000 one time + 30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Approved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015769"/>
                  </a:ext>
                </a:extLst>
              </a:tr>
              <a:tr h="28782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 Loader (Precision</a:t>
                      </a:r>
                      <a:r>
                        <a:rPr lang="en-US" sz="1200" baseline="0" dirty="0" smtClean="0"/>
                        <a:t> Partners)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$ 15,000 / year for 3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Approved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043847"/>
                  </a:ext>
                </a:extLst>
              </a:tr>
              <a:tr h="28782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Extra conversion support from PP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$ 21,000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Approved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228602"/>
                  </a:ext>
                </a:extLst>
              </a:tr>
              <a:tr h="28782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Engagement</a:t>
                      </a:r>
                      <a:r>
                        <a:rPr lang="en-US" sz="1200" baseline="0" dirty="0" smtClean="0"/>
                        <a:t> of </a:t>
                      </a:r>
                      <a:r>
                        <a:rPr lang="en-US" sz="1200" baseline="0" dirty="0" err="1" smtClean="0"/>
                        <a:t>Zuri</a:t>
                      </a:r>
                      <a:r>
                        <a:rPr lang="en-US" sz="1200" baseline="0" dirty="0" smtClean="0"/>
                        <a:t> Group consultants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$ 80,000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Approved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013977"/>
                  </a:ext>
                </a:extLst>
              </a:tr>
              <a:tr h="67158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Additional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Blackbaud</a:t>
                      </a:r>
                      <a:r>
                        <a:rPr lang="en-US" sz="1200" baseline="0" dirty="0" smtClean="0"/>
                        <a:t> support for go-live (515 </a:t>
                      </a:r>
                      <a:r>
                        <a:rPr lang="en-US" sz="1200" baseline="0" dirty="0" err="1" smtClean="0"/>
                        <a:t>hrs</a:t>
                      </a:r>
                      <a:r>
                        <a:rPr lang="en-US" sz="1200" baseline="0" dirty="0" smtClean="0"/>
                        <a:t>), including: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 smtClean="0"/>
                        <a:t>Secure</a:t>
                      </a:r>
                      <a:r>
                        <a:rPr lang="en-US" sz="1200" baseline="0" dirty="0" smtClean="0"/>
                        <a:t> access to alumni resources (50 </a:t>
                      </a:r>
                      <a:r>
                        <a:rPr lang="en-US" sz="1200" baseline="0" dirty="0" err="1" smtClean="0"/>
                        <a:t>hrs</a:t>
                      </a:r>
                      <a:r>
                        <a:rPr lang="en-US" sz="1200" baseline="0" dirty="0" smtClean="0"/>
                        <a:t>)</a:t>
                      </a:r>
                      <a:endParaRPr lang="en-US" sz="1200" dirty="0" smtClean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 smtClean="0"/>
                        <a:t>Custom Name Formats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smtClean="0"/>
                        <a:t>modification (30 </a:t>
                      </a:r>
                      <a:r>
                        <a:rPr lang="en-US" sz="1200" baseline="0" dirty="0" err="1" smtClean="0"/>
                        <a:t>hrs</a:t>
                      </a:r>
                      <a:r>
                        <a:rPr lang="en-US" sz="1200" baseline="0" dirty="0" smtClean="0"/>
                        <a:t>)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$ 80,975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Approved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185006"/>
                  </a:ext>
                </a:extLst>
              </a:tr>
              <a:tr h="28782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Secure</a:t>
                      </a:r>
                      <a:r>
                        <a:rPr lang="en-US" sz="1200" baseline="0" dirty="0" smtClean="0"/>
                        <a:t> access to alumni resources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50 hours (estimated 10,000)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Approved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808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741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 and Mitigation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3904619"/>
              </p:ext>
            </p:extLst>
          </p:nvPr>
        </p:nvGraphicFramePr>
        <p:xfrm>
          <a:off x="315400" y="1526427"/>
          <a:ext cx="8581830" cy="3743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592">
                  <a:extLst>
                    <a:ext uri="{9D8B030D-6E8A-4147-A177-3AD203B41FA5}">
                      <a16:colId xmlns:a16="http://schemas.microsoft.com/office/drawing/2014/main" val="1337987646"/>
                    </a:ext>
                  </a:extLst>
                </a:gridCol>
                <a:gridCol w="3532383">
                  <a:extLst>
                    <a:ext uri="{9D8B030D-6E8A-4147-A177-3AD203B41FA5}">
                      <a16:colId xmlns:a16="http://schemas.microsoft.com/office/drawing/2014/main" val="1534496362"/>
                    </a:ext>
                  </a:extLst>
                </a:gridCol>
                <a:gridCol w="3863566">
                  <a:extLst>
                    <a:ext uri="{9D8B030D-6E8A-4147-A177-3AD203B41FA5}">
                      <a16:colId xmlns:a16="http://schemas.microsoft.com/office/drawing/2014/main" val="4079693134"/>
                    </a:ext>
                  </a:extLst>
                </a:gridCol>
                <a:gridCol w="890289">
                  <a:extLst>
                    <a:ext uri="{9D8B030D-6E8A-4147-A177-3AD203B41FA5}">
                      <a16:colId xmlns:a16="http://schemas.microsoft.com/office/drawing/2014/main" val="1688807094"/>
                    </a:ext>
                  </a:extLst>
                </a:gridCol>
              </a:tblGrid>
              <a:tr h="2216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#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890" marR="8890" marT="88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Risk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/ </a:t>
                      </a: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Issue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890" marR="8890" marT="88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Mitigation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890" marR="8890" marT="88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Change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890" marR="8890" marT="8890" marB="0" anchor="ctr"/>
                </a:tc>
                <a:extLst>
                  <a:ext uri="{0D108BD9-81ED-4DB2-BD59-A6C34878D82A}">
                    <a16:rowId xmlns:a16="http://schemas.microsoft.com/office/drawing/2014/main" val="294350123"/>
                  </a:ext>
                </a:extLst>
              </a:tr>
              <a:tr h="65607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Time required from DAR employees continues to escalate: UAT, preparations</a:t>
                      </a:r>
                      <a:r>
                        <a:rPr kumimoji="0" lang="en-US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next conversion cycle, planning for post go-live support model.</a:t>
                      </a:r>
                      <a:endParaRPr kumimoji="0" lang="en-US" sz="11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by </a:t>
                      </a:r>
                      <a:r>
                        <a:rPr kumimoji="0" lang="en-US" sz="110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Zuri</a:t>
                      </a:r>
                      <a:r>
                        <a:rPr kumimoji="0" lang="en-US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(UAT)</a:t>
                      </a:r>
                      <a:r>
                        <a:rPr kumimoji="0" lang="en-US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Precision Partners (Conversion); requirements for support model under development with leads</a:t>
                      </a:r>
                      <a:endParaRPr kumimoji="0" lang="en-US" sz="11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1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5919140"/>
                  </a:ext>
                </a:extLst>
              </a:tr>
              <a:tr h="3117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l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conversion: New scope adding</a:t>
                      </a:r>
                      <a:r>
                        <a:rPr kumimoji="0"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risk to next conversion cycle</a:t>
                      </a:r>
                      <a:endParaRPr kumimoji="0"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l" fontAlgn="ctr">
                        <a:spcBef>
                          <a:spcPts val="5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1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Blackbaud</a:t>
                      </a:r>
                      <a:r>
                        <a:rPr lang="en-US" sz="11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conversion analyst to estimate</a:t>
                      </a:r>
                      <a:r>
                        <a:rPr lang="en-US" sz="11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impact of new requirements; change requests will be evaluated for priority and timing</a:t>
                      </a:r>
                      <a:endParaRPr kumimoji="0" lang="en-US" sz="11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100" u="none" strike="noStrike" kern="1200" dirty="0" smtClean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7167466"/>
                  </a:ext>
                </a:extLst>
              </a:tr>
              <a:tr h="25396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Jones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School resource availability limited to focus on </a:t>
                      </a:r>
                      <a:r>
                        <a:rPr lang="en-US" sz="11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OwlConnect</a:t>
                      </a:r>
                      <a:endParaRPr lang="en-US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Resource availability</a:t>
                      </a:r>
                      <a:r>
                        <a:rPr kumimoji="0" lang="en-US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perform cleanup, project activities, and future support remains a risk.  Karen has begun conversations with Jody Sommer and Katherine Schieffelin</a:t>
                      </a:r>
                      <a:endParaRPr kumimoji="0" lang="en-US" sz="11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1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2238371"/>
                  </a:ext>
                </a:extLst>
              </a:tr>
              <a:tr h="41765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Readiness for UAT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Engaged </a:t>
                      </a:r>
                      <a:r>
                        <a:rPr kumimoji="0" lang="en-US" sz="11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Zuri</a:t>
                      </a:r>
                      <a:r>
                        <a:rPr kumimoji="0" lang="en-US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group for scripting support; developed highest priority scripts for first week of UAT</a:t>
                      </a:r>
                      <a:endParaRPr kumimoji="0" lang="en-US" sz="11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1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5775848"/>
                  </a:ext>
                </a:extLst>
              </a:tr>
              <a:tr h="30190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Budget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risk - </a:t>
                      </a:r>
                      <a:r>
                        <a:rPr kumimoji="0" lang="en-US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 functionality</a:t>
                      </a:r>
                      <a:r>
                        <a:rPr kumimoji="0" lang="en-US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requested from </a:t>
                      </a:r>
                      <a:r>
                        <a:rPr kumimoji="0" lang="en-US" sz="11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Blackbaud</a:t>
                      </a:r>
                      <a:r>
                        <a:rPr kumimoji="0" lang="en-US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fit business requirements</a:t>
                      </a:r>
                      <a:endParaRPr kumimoji="0" lang="en-US" sz="11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Budget reviewed and</a:t>
                      </a:r>
                      <a:r>
                        <a:rPr kumimoji="0" lang="en-US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 far within allocated funding</a:t>
                      </a:r>
                      <a:endParaRPr kumimoji="0" lang="en-US" sz="11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1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5241942"/>
                  </a:ext>
                </a:extLst>
              </a:tr>
              <a:tr h="30190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r>
                        <a:rPr kumimoji="0" lang="en-US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July business processes may be impacted by Go Live and Stabilization requirements</a:t>
                      </a:r>
                      <a:endParaRPr kumimoji="0" lang="en-US" sz="11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Discussions</a:t>
                      </a:r>
                      <a:r>
                        <a:rPr kumimoji="0" lang="en-US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upcoming:  expectations and activities during / after go-live</a:t>
                      </a:r>
                      <a:endParaRPr kumimoji="0" lang="en-US" sz="11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1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0115949"/>
                  </a:ext>
                </a:extLst>
              </a:tr>
              <a:tr h="30190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</a:t>
                      </a:r>
                      <a:r>
                        <a:rPr kumimoji="0" lang="en-US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delayed</a:t>
                      </a:r>
                      <a:endParaRPr kumimoji="0" lang="en-US" sz="11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desig</a:t>
                      </a:r>
                      <a:r>
                        <a:rPr kumimoji="0" lang="en-US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 delivered, under review</a:t>
                      </a:r>
                      <a:endParaRPr kumimoji="0" lang="en-US" sz="11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1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5347138"/>
                  </a:ext>
                </a:extLst>
              </a:tr>
            </a:tbl>
          </a:graphicData>
        </a:graphic>
      </p:graphicFrame>
      <p:sp>
        <p:nvSpPr>
          <p:cNvPr id="12" name="Oval 11"/>
          <p:cNvSpPr/>
          <p:nvPr/>
        </p:nvSpPr>
        <p:spPr>
          <a:xfrm>
            <a:off x="8313748" y="3193020"/>
            <a:ext cx="201168" cy="2011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R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313748" y="3702745"/>
            <a:ext cx="201168" cy="201168"/>
          </a:xfrm>
          <a:prstGeom prst="ellipse">
            <a:avLst/>
          </a:prstGeom>
          <a:solidFill>
            <a:srgbClr val="FFFF00"/>
          </a:solidFill>
          <a:ln>
            <a:solidFill>
              <a:schemeClr val="accent4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Y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8313748" y="5026553"/>
            <a:ext cx="201168" cy="2011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61688" y="1026376"/>
            <a:ext cx="457200" cy="441325"/>
          </a:xfrm>
        </p:spPr>
        <p:txBody>
          <a:bodyPr/>
          <a:lstStyle/>
          <a:p>
            <a:fld id="{53C11C00-7011-3440-BB4F-151B6C5631BC}" type="slidenum">
              <a:rPr lang="en-US" smtClean="0"/>
              <a:t>8</a:t>
            </a:fld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8313748" y="4683559"/>
            <a:ext cx="201168" cy="201168"/>
          </a:xfrm>
          <a:prstGeom prst="ellipse">
            <a:avLst/>
          </a:prstGeom>
          <a:solidFill>
            <a:srgbClr val="00B050"/>
          </a:solidFill>
          <a:ln>
            <a:solidFill>
              <a:schemeClr val="accent4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G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8313748" y="4164200"/>
            <a:ext cx="201168" cy="201168"/>
          </a:xfrm>
          <a:prstGeom prst="ellipse">
            <a:avLst/>
          </a:prstGeom>
          <a:solidFill>
            <a:srgbClr val="FFFF00"/>
          </a:solidFill>
          <a:ln>
            <a:solidFill>
              <a:schemeClr val="accent4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Y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8313748" y="1944081"/>
            <a:ext cx="201168" cy="201168"/>
          </a:xfrm>
          <a:prstGeom prst="ellipse">
            <a:avLst/>
          </a:prstGeom>
          <a:solidFill>
            <a:srgbClr val="FFFF00"/>
          </a:solidFill>
          <a:ln>
            <a:solidFill>
              <a:schemeClr val="accent4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Y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8313748" y="2566381"/>
            <a:ext cx="201168" cy="201168"/>
          </a:xfrm>
          <a:prstGeom prst="ellipse">
            <a:avLst/>
          </a:prstGeom>
          <a:solidFill>
            <a:srgbClr val="FFFF00"/>
          </a:solidFill>
          <a:ln>
            <a:solidFill>
              <a:schemeClr val="accent4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Y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64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Items – Previous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11C00-7011-3440-BB4F-151B6C5631BC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35948304"/>
              </p:ext>
            </p:extLst>
          </p:nvPr>
        </p:nvGraphicFramePr>
        <p:xfrm>
          <a:off x="301625" y="1616074"/>
          <a:ext cx="8160888" cy="2611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6204">
                  <a:extLst>
                    <a:ext uri="{9D8B030D-6E8A-4147-A177-3AD203B41FA5}">
                      <a16:colId xmlns:a16="http://schemas.microsoft.com/office/drawing/2014/main" val="4219153148"/>
                    </a:ext>
                  </a:extLst>
                </a:gridCol>
                <a:gridCol w="1277257">
                  <a:extLst>
                    <a:ext uri="{9D8B030D-6E8A-4147-A177-3AD203B41FA5}">
                      <a16:colId xmlns:a16="http://schemas.microsoft.com/office/drawing/2014/main" val="1112904185"/>
                    </a:ext>
                  </a:extLst>
                </a:gridCol>
                <a:gridCol w="2787427">
                  <a:extLst>
                    <a:ext uri="{9D8B030D-6E8A-4147-A177-3AD203B41FA5}">
                      <a16:colId xmlns:a16="http://schemas.microsoft.com/office/drawing/2014/main" val="114160993"/>
                    </a:ext>
                  </a:extLst>
                </a:gridCol>
              </a:tblGrid>
              <a:tr h="23958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Action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Responsible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938360"/>
                  </a:ext>
                </a:extLst>
              </a:tr>
              <a:tr h="372692">
                <a:tc>
                  <a:txBody>
                    <a:bodyPr/>
                    <a:lstStyle/>
                    <a:p>
                      <a:r>
                        <a:rPr lang="en-US" sz="1100" baseline="0" dirty="0" smtClean="0"/>
                        <a:t>Executive Sponsor Review call with </a:t>
                      </a:r>
                      <a:r>
                        <a:rPr lang="en-US" sz="1100" baseline="0" dirty="0" err="1" smtClean="0"/>
                        <a:t>Blackbaud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Karen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Held</a:t>
                      </a:r>
                      <a:r>
                        <a:rPr lang="en-US" sz="1100" baseline="0" dirty="0" smtClean="0"/>
                        <a:t> on </a:t>
                      </a:r>
                      <a:r>
                        <a:rPr lang="en-US" sz="1100" dirty="0" smtClean="0"/>
                        <a:t>March 20</a:t>
                      </a:r>
                      <a:endParaRPr 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7278788"/>
                  </a:ext>
                </a:extLst>
              </a:tr>
              <a:tr h="37269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Follow up – future support</a:t>
                      </a:r>
                      <a:r>
                        <a:rPr lang="en-US" sz="1100" baseline="0" dirty="0" smtClean="0"/>
                        <a:t> plans for Jones and Baker Institute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Darrow / Karen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Jones support discussions taking place</a:t>
                      </a:r>
                      <a:endParaRPr 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4863378"/>
                  </a:ext>
                </a:extLst>
              </a:tr>
              <a:tr h="37269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Schedule </a:t>
                      </a:r>
                      <a:r>
                        <a:rPr lang="en-US" sz="1100" dirty="0" err="1" smtClean="0"/>
                        <a:t>OwlConnect</a:t>
                      </a:r>
                      <a:r>
                        <a:rPr lang="en-US" sz="1100" dirty="0" smtClean="0"/>
                        <a:t> presentation at Deans’ Council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Darrow / Klara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Schedule for 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February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0443937"/>
                  </a:ext>
                </a:extLst>
              </a:tr>
              <a:tr h="37269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Schedule Glasscock</a:t>
                      </a:r>
                      <a:r>
                        <a:rPr lang="en-US" sz="1100" baseline="0" dirty="0" smtClean="0"/>
                        <a:t> presentation / WIIFM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Kathy /</a:t>
                      </a:r>
                      <a:r>
                        <a:rPr lang="en-US" sz="1100" baseline="0" dirty="0" smtClean="0"/>
                        <a:t> Karen</a:t>
                      </a:r>
                      <a:endParaRPr 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For discussion with Dauwn</a:t>
                      </a:r>
                      <a:endParaRPr 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6687216"/>
                  </a:ext>
                </a:extLst>
              </a:tr>
              <a:tr h="37269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Implementation of 2-factor authentication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Kathy / Karen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en-US" sz="1100" baseline="0" dirty="0" smtClean="0"/>
                        <a:t>Upcoming meeting on Thursday to review </a:t>
                      </a:r>
                      <a:r>
                        <a:rPr lang="en-US" sz="1100" baseline="0" dirty="0" err="1" smtClean="0"/>
                        <a:t>Blackbaud</a:t>
                      </a:r>
                      <a:r>
                        <a:rPr lang="en-US" sz="1100" baseline="0" dirty="0" smtClean="0"/>
                        <a:t> proposal for plug-in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2657051"/>
                  </a:ext>
                </a:extLst>
              </a:tr>
              <a:tr h="37269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Begin</a:t>
                      </a:r>
                      <a:r>
                        <a:rPr lang="en-US" sz="1100" baseline="0" dirty="0" smtClean="0"/>
                        <a:t> planning for support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Karen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en-US" sz="1100" baseline="0" dirty="0" smtClean="0"/>
                        <a:t>Included for discussion / BAC topic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5137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087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Civic">
  <a:themeElements>
    <a:clrScheme name="Custom 2">
      <a:dk1>
        <a:sysClr val="windowText" lastClr="000000"/>
      </a:dk1>
      <a:lt1>
        <a:sysClr val="window" lastClr="FFFFFF"/>
      </a:lt1>
      <a:dk2>
        <a:srgbClr val="242852"/>
      </a:dk2>
      <a:lt2>
        <a:srgbClr val="FFFFFF"/>
      </a:lt2>
      <a:accent1>
        <a:srgbClr val="072B62"/>
      </a:accent1>
      <a:accent2>
        <a:srgbClr val="021127"/>
      </a:accent2>
      <a:accent3>
        <a:srgbClr val="072B62"/>
      </a:accent3>
      <a:accent4>
        <a:srgbClr val="072B62"/>
      </a:accent4>
      <a:accent5>
        <a:srgbClr val="417B84"/>
      </a:accent5>
      <a:accent6>
        <a:srgbClr val="9D90A0"/>
      </a:accent6>
      <a:hlink>
        <a:srgbClr val="242852"/>
      </a:hlink>
      <a:folHlink>
        <a:srgbClr val="3EBBF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1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ice DAR slide template" id="{D88C9F36-9A0A-514B-8173-BC54D932AC49}" vid="{14CAC11A-72FE-C247-BAF1-DD2777AD0C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Rice DAR slide template</Template>
  <TotalTime>26864</TotalTime>
  <Words>889</Words>
  <Application>Microsoft Office PowerPoint</Application>
  <PresentationFormat>Letter Paper (8.5x11 in)</PresentationFormat>
  <Paragraphs>233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Calibri</vt:lpstr>
      <vt:lpstr>Georgia</vt:lpstr>
      <vt:lpstr>Tahoma</vt:lpstr>
      <vt:lpstr>Wingdings</vt:lpstr>
      <vt:lpstr>Wingdings 2</vt:lpstr>
      <vt:lpstr>Civic</vt:lpstr>
      <vt:lpstr>Executive Sponsors Meeting</vt:lpstr>
      <vt:lpstr>Agenda</vt:lpstr>
      <vt:lpstr>Status Dashboard</vt:lpstr>
      <vt:lpstr>Project Schedule</vt:lpstr>
      <vt:lpstr>Test Entry / Exit Criteria</vt:lpstr>
      <vt:lpstr>Revised Information Flow:  Design Status</vt:lpstr>
      <vt:lpstr>Special Requests</vt:lpstr>
      <vt:lpstr>Risks and Mitigation </vt:lpstr>
      <vt:lpstr>Action Items – Previous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Dauwn Parker</dc:creator>
  <cp:lastModifiedBy>Gustavo Mata</cp:lastModifiedBy>
  <cp:revision>889</cp:revision>
  <cp:lastPrinted>2018-02-22T15:54:01Z</cp:lastPrinted>
  <dcterms:created xsi:type="dcterms:W3CDTF">2016-09-18T19:09:01Z</dcterms:created>
  <dcterms:modified xsi:type="dcterms:W3CDTF">2018-11-14T21:32:17Z</dcterms:modified>
</cp:coreProperties>
</file>